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03" r:id="rId5"/>
    <p:sldMasterId id="2147483704" r:id="rId6"/>
    <p:sldMasterId id="2147483705" r:id="rId7"/>
    <p:sldMasterId id="2147483706" r:id="rId8"/>
    <p:sldMasterId id="2147483707" r:id="rId9"/>
    <p:sldMasterId id="2147483708"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Lst>
  <p:sldSz cy="6858000" cx="12192000"/>
  <p:notesSz cx="6858000" cy="9144000"/>
  <p:embeddedFontLst>
    <p:embeddedFont>
      <p:font typeface="Quattrocento Sans"/>
      <p:regular r:id="rId38"/>
      <p:bold r:id="rId39"/>
      <p:italic r:id="rId40"/>
      <p:boldItalic r:id="rId41"/>
    </p:embeddedFont>
    <p:embeddedFont>
      <p:font typeface="PT Sans"/>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72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D3920E5B-B6D7-419E-8157-C1717C8EA890}">
  <a:tblStyle styleId="{D3920E5B-B6D7-419E-8157-C1717C8EA89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C3C63C2-C517-442D-A159-E3B6A82F7242}"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729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QuattrocentoSans-italic.fntdata"/><Relationship Id="rId20" Type="http://schemas.openxmlformats.org/officeDocument/2006/relationships/slide" Target="slides/slide9.xml"/><Relationship Id="rId42" Type="http://schemas.openxmlformats.org/officeDocument/2006/relationships/font" Target="fonts/PTSans-regular.fntdata"/><Relationship Id="rId41" Type="http://schemas.openxmlformats.org/officeDocument/2006/relationships/font" Target="fonts/QuattrocentoSans-boldItalic.fntdata"/><Relationship Id="rId22" Type="http://schemas.openxmlformats.org/officeDocument/2006/relationships/slide" Target="slides/slide11.xml"/><Relationship Id="rId44" Type="http://schemas.openxmlformats.org/officeDocument/2006/relationships/font" Target="fonts/PTSans-italic.fntdata"/><Relationship Id="rId21" Type="http://schemas.openxmlformats.org/officeDocument/2006/relationships/slide" Target="slides/slide10.xml"/><Relationship Id="rId43" Type="http://schemas.openxmlformats.org/officeDocument/2006/relationships/font" Target="fonts/PTSans-bold.fntdata"/><Relationship Id="rId24" Type="http://schemas.openxmlformats.org/officeDocument/2006/relationships/slide" Target="slides/slide13.xml"/><Relationship Id="rId23" Type="http://schemas.openxmlformats.org/officeDocument/2006/relationships/slide" Target="slides/slide12.xml"/><Relationship Id="rId45" Type="http://schemas.openxmlformats.org/officeDocument/2006/relationships/font" Target="fonts/PTSans-boldItalic.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8.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0.xml"/><Relationship Id="rId30" Type="http://schemas.openxmlformats.org/officeDocument/2006/relationships/slide" Target="slides/slide19.xml"/><Relationship Id="rId11" Type="http://schemas.openxmlformats.org/officeDocument/2006/relationships/notesMaster" Target="notesMasters/notesMaster1.xml"/><Relationship Id="rId33" Type="http://schemas.openxmlformats.org/officeDocument/2006/relationships/slide" Target="slides/slide22.xml"/><Relationship Id="rId10" Type="http://schemas.openxmlformats.org/officeDocument/2006/relationships/slideMaster" Target="slideMasters/slideMaster6.xml"/><Relationship Id="rId32" Type="http://schemas.openxmlformats.org/officeDocument/2006/relationships/slide" Target="slides/slide21.xml"/><Relationship Id="rId13" Type="http://schemas.openxmlformats.org/officeDocument/2006/relationships/slide" Target="slides/slide2.xml"/><Relationship Id="rId35" Type="http://schemas.openxmlformats.org/officeDocument/2006/relationships/slide" Target="slides/slide24.xml"/><Relationship Id="rId12" Type="http://schemas.openxmlformats.org/officeDocument/2006/relationships/slide" Target="slides/slide1.xml"/><Relationship Id="rId34" Type="http://schemas.openxmlformats.org/officeDocument/2006/relationships/slide" Target="slides/slide23.xml"/><Relationship Id="rId15" Type="http://schemas.openxmlformats.org/officeDocument/2006/relationships/slide" Target="slides/slide4.xml"/><Relationship Id="rId37" Type="http://schemas.openxmlformats.org/officeDocument/2006/relationships/slide" Target="slides/slide26.xml"/><Relationship Id="rId14" Type="http://schemas.openxmlformats.org/officeDocument/2006/relationships/slide" Target="slides/slide3.xml"/><Relationship Id="rId36" Type="http://schemas.openxmlformats.org/officeDocument/2006/relationships/slide" Target="slides/slide25.xml"/><Relationship Id="rId17" Type="http://schemas.openxmlformats.org/officeDocument/2006/relationships/slide" Target="slides/slide6.xml"/><Relationship Id="rId39" Type="http://schemas.openxmlformats.org/officeDocument/2006/relationships/font" Target="fonts/QuattrocentoSans-bold.fntdata"/><Relationship Id="rId16" Type="http://schemas.openxmlformats.org/officeDocument/2006/relationships/slide" Target="slides/slide5.xml"/><Relationship Id="rId38" Type="http://schemas.openxmlformats.org/officeDocument/2006/relationships/font" Target="fonts/QuattrocentoSans-regular.fntdata"/><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55b0e5df10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55b0e5df10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chemeClr val="dk1"/>
              </a:buClr>
              <a:buSzPts val="1200"/>
              <a:buFont typeface="Calibri"/>
              <a:buChar char="●"/>
            </a:pPr>
            <a:r>
              <a:rPr lang="en-US"/>
              <a:t>Monthly series, we’ll include some quick intro info about the program for those of you that are new or not yet signed up</a:t>
            </a:r>
            <a:endParaRPr/>
          </a:p>
          <a:p>
            <a:pPr indent="-317500" lvl="0" marL="457200" marR="0" rtl="0" algn="l">
              <a:lnSpc>
                <a:spcPct val="100000"/>
              </a:lnSpc>
              <a:spcBef>
                <a:spcPts val="0"/>
              </a:spcBef>
              <a:spcAft>
                <a:spcPts val="0"/>
              </a:spcAft>
              <a:buSzPts val="1400"/>
              <a:buChar char="●"/>
            </a:pPr>
            <a:r>
              <a:rPr lang="en-US"/>
              <a:t>These are designed to just be a brief update for our reseller community. This will be pretty quick. I don’t expect many in the series to go over 15-30 minutes. </a:t>
            </a:r>
            <a:endParaRPr/>
          </a:p>
          <a:p>
            <a:pPr indent="-317500" lvl="0" marL="457200" marR="0" rtl="0" algn="l">
              <a:lnSpc>
                <a:spcPct val="100000"/>
              </a:lnSpc>
              <a:spcBef>
                <a:spcPts val="0"/>
              </a:spcBef>
              <a:spcAft>
                <a:spcPts val="0"/>
              </a:spcAft>
              <a:buSzPts val="1400"/>
              <a:buChar char="●"/>
            </a:pPr>
            <a:r>
              <a:rPr lang="en-US"/>
              <a:t>Please use the chat function to ask questions, I’ll try to answer them along the way or at least at the end.</a:t>
            </a:r>
            <a:endParaRPr/>
          </a:p>
          <a:p>
            <a:pPr indent="-317500" lvl="0" marL="457200" marR="0" rtl="0" algn="l">
              <a:lnSpc>
                <a:spcPct val="100000"/>
              </a:lnSpc>
              <a:spcBef>
                <a:spcPts val="0"/>
              </a:spcBef>
              <a:spcAft>
                <a:spcPts val="0"/>
              </a:spcAft>
              <a:buSzPts val="1400"/>
              <a:buChar char="●"/>
            </a:pPr>
            <a:r>
              <a:rPr lang="en-US"/>
              <a:t>If I can’t answer it during this webinar, I’ll get back to you of course.</a:t>
            </a:r>
            <a:endParaRPr/>
          </a:p>
        </p:txBody>
      </p:sp>
      <p:sp>
        <p:nvSpPr>
          <p:cNvPr id="355" name="Google Shape;355;g55b0e5df10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Google Shape;44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Suggest a break here.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typical way users acquire PBXact licenses is by purchasing a Sangoma appliance pre-loaded with PBXact, if you look at the price difference at MSRP between a system loaded with FreePBX and one loaded with PBXact you will see that it’s a “no brainer” to choose the PBXact offering.</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Setup of PBXact is simple with a simple setup wizard that walking you through your initial configurations.</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With PBXact we have also created a simple configuration dashboard only exposing the most popular  settings which makes it easy for novice users to manage the system</a:t>
            </a:r>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4" name="Shape 494"/>
        <p:cNvGrpSpPr/>
        <p:nvPr/>
      </p:nvGrpSpPr>
      <p:grpSpPr>
        <a:xfrm>
          <a:off x="0" y="0"/>
          <a:ext cx="0" cy="0"/>
          <a:chOff x="0" y="0"/>
          <a:chExt cx="0" cy="0"/>
        </a:xfrm>
      </p:grpSpPr>
      <p:sp>
        <p:nvSpPr>
          <p:cNvPr id="495" name="Google Shape;495;g55b0e5df10_0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55b0e5df10_0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above the basic FreePBX feature set we tightly run quality Assurance on the entire PBXact platform ensure only the most stable versions are released into the system, and we include additional functionality such as class of service calling reports, conference prom fax pro paging pro voicemail notify and reports as standard in PBXact.</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55b0e5df10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55b0e5df10_0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above the basic FreePBX feature set we tightly run quality Assurance on the entire PBXact platform ensure only the most stable versions are released into the system, and we include additional functionality such as class of service calling reports, conference prom fax pro paging pro voicemail notify and reports as standard in PBXact.</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55b0e5df10_0_7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55b0e5df10_0_7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above the basic FreePBX feature set we tightly run quality Assurance on the entire PBXact platform ensure only the most stable versions are released into the system, and we include additional functionality such as class of service calling reports, conference prom fax pro paging pro voicemail notify and reports as standard in PBXact.</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55b0e5df10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55b0e5df10_0_1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67" name="Google Shape;367;g55b0e5df10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g55b0e5df10_0_8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55b0e5df10_0_8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above the basic FreePBX feature set we tightly run quality Assurance on the entire PBXact platform ensure only the most stable versions are released into the system, and we include additional functionality such as class of service calling reports, conference prom fax pro paging pro voicemail notify and reports as standard in PBXact.</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50f94c43b0_2_39:notes"/>
          <p:cNvSpPr txBox="1"/>
          <p:nvPr>
            <p:ph idx="1" type="body"/>
          </p:nvPr>
        </p:nvSpPr>
        <p:spPr>
          <a:xfrm>
            <a:off x="685800" y="4400550"/>
            <a:ext cx="5486400" cy="3600450"/>
          </a:xfrm>
          <a:prstGeom prst="rect">
            <a:avLst/>
          </a:prstGeom>
        </p:spPr>
        <p:txBody>
          <a:bodyPr anchorCtr="0" anchor="t" bIns="88525" lIns="88525" spcFirstLastPara="1" rIns="88525" wrap="square" tIns="88525">
            <a:noAutofit/>
          </a:bodyPr>
          <a:lstStyle/>
          <a:p>
            <a:pPr indent="0" lvl="0" marL="0" rtl="0" algn="l">
              <a:spcBef>
                <a:spcPts val="0"/>
              </a:spcBef>
              <a:spcAft>
                <a:spcPts val="0"/>
              </a:spcAft>
              <a:buNone/>
            </a:pPr>
            <a:r>
              <a:t/>
            </a:r>
            <a:endParaRPr/>
          </a:p>
        </p:txBody>
      </p:sp>
      <p:sp>
        <p:nvSpPr>
          <p:cNvPr id="567" name="Google Shape;567;g50f94c43b0_2_39:notes"/>
          <p:cNvSpPr/>
          <p:nvPr>
            <p:ph idx="2" type="sldImg"/>
          </p:nvPr>
        </p:nvSpPr>
        <p:spPr>
          <a:xfrm>
            <a:off x="709713" y="1142614"/>
            <a:ext cx="5438575" cy="3086139"/>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55b0e5df10_0_8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g55b0e5df10_0_8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Suggest a break here.</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55b0e5df10_0_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55b0e5df10_0_5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g55b0e5df10_0_56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55b0e5df10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55b0e5df10_0_5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6" name="Google Shape;596;g55b0e5df10_0_57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55b0e5df10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Where are your biggest challenges wi</a:t>
            </a:r>
            <a:endParaRPr/>
          </a:p>
        </p:txBody>
      </p:sp>
      <p:sp>
        <p:nvSpPr>
          <p:cNvPr id="606" name="Google Shape;606;g55b0e5df10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1" name="Shape 611"/>
        <p:cNvGrpSpPr/>
        <p:nvPr/>
      </p:nvGrpSpPr>
      <p:grpSpPr>
        <a:xfrm>
          <a:off x="0" y="0"/>
          <a:ext cx="0" cy="0"/>
          <a:chOff x="0" y="0"/>
          <a:chExt cx="0" cy="0"/>
        </a:xfrm>
      </p:grpSpPr>
      <p:sp>
        <p:nvSpPr>
          <p:cNvPr id="612" name="Google Shape;612;g55b0e5df10_0_4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55b0e5df10_0_42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chemeClr val="dk1"/>
              </a:buClr>
              <a:buSzPts val="1200"/>
              <a:buFont typeface="Calibri"/>
              <a:buChar char="●"/>
            </a:pPr>
            <a:r>
              <a:rPr lang="en-US"/>
              <a:t>Exclusive pricing to our resellers- including h/w rebates if you are selling both hardware and services though us. </a:t>
            </a:r>
            <a:endParaRPr/>
          </a:p>
          <a:p>
            <a:pPr indent="-304800" lvl="0" marL="457200" marR="0" rtl="0" algn="l">
              <a:lnSpc>
                <a:spcPct val="100000"/>
              </a:lnSpc>
              <a:spcBef>
                <a:spcPts val="0"/>
              </a:spcBef>
              <a:spcAft>
                <a:spcPts val="0"/>
              </a:spcAft>
              <a:buClr>
                <a:schemeClr val="dk1"/>
              </a:buClr>
              <a:buSzPts val="1200"/>
              <a:buFont typeface="Calibri"/>
              <a:buChar char="●"/>
            </a:pPr>
            <a:r>
              <a:rPr lang="en-US"/>
              <a:t>We are here to help you sell solutions to you clients</a:t>
            </a:r>
            <a:endParaRPr/>
          </a:p>
          <a:p>
            <a:pPr indent="-317500" lvl="0" marL="457200" marR="0" rtl="0" algn="l">
              <a:lnSpc>
                <a:spcPct val="100000"/>
              </a:lnSpc>
              <a:spcBef>
                <a:spcPts val="0"/>
              </a:spcBef>
              <a:spcAft>
                <a:spcPts val="0"/>
              </a:spcAft>
              <a:buSzPts val="1400"/>
              <a:buChar char="●"/>
            </a:pPr>
            <a:r>
              <a:rPr lang="en-US"/>
              <a:t>I am happy to onboard you. </a:t>
            </a:r>
            <a:endParaRPr/>
          </a:p>
          <a:p>
            <a:pPr indent="-317500" lvl="0" marL="457200" marR="0" rtl="0" algn="l">
              <a:lnSpc>
                <a:spcPct val="100000"/>
              </a:lnSpc>
              <a:spcBef>
                <a:spcPts val="0"/>
              </a:spcBef>
              <a:spcAft>
                <a:spcPts val="0"/>
              </a:spcAft>
              <a:buSzPts val="1400"/>
              <a:buChar char="●"/>
            </a:pPr>
            <a:r>
              <a:rPr lang="en-US"/>
              <a:t>Even if it’s not me and you remember us a few days from now, call us with our opportunities and we can support you… use our team and of course we can leverage our vendor relationships for you. </a:t>
            </a:r>
            <a:endParaRPr/>
          </a:p>
        </p:txBody>
      </p:sp>
      <p:sp>
        <p:nvSpPr>
          <p:cNvPr id="614" name="Google Shape;614;g55b0e5df10_0_4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55b0e5df10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g55b0e5df10_0_31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SzPts val="1400"/>
              <a:buChar char="●"/>
            </a:pPr>
            <a:r>
              <a:rPr lang="en-US"/>
              <a:t>Simply visit our website and click on the sangoma brand page, then go to Sangoma Reseller Program to sign up to be an official Sangoma Reseller. Someone from our Sales and Marketing Departments will contact you and Mark Carson from Sangoma will help with the onboarding process.</a:t>
            </a:r>
            <a:endParaRPr/>
          </a:p>
        </p:txBody>
      </p:sp>
      <p:sp>
        <p:nvSpPr>
          <p:cNvPr id="377" name="Google Shape;377;g55b0e5df10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55b0e5df10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55b0e5df10_0_3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chemeClr val="dk1"/>
              </a:buClr>
              <a:buSzPts val="1200"/>
              <a:buFont typeface="Calibri"/>
              <a:buChar char="●"/>
            </a:pPr>
            <a:r>
              <a:rPr lang="en-US"/>
              <a:t>Exclusive pricing to our resellers- including h/w rebates if you are selling both hardware and services though us. </a:t>
            </a:r>
            <a:endParaRPr/>
          </a:p>
          <a:p>
            <a:pPr indent="-304800" lvl="0" marL="457200" marR="0" rtl="0" algn="l">
              <a:lnSpc>
                <a:spcPct val="100000"/>
              </a:lnSpc>
              <a:spcBef>
                <a:spcPts val="0"/>
              </a:spcBef>
              <a:spcAft>
                <a:spcPts val="0"/>
              </a:spcAft>
              <a:buClr>
                <a:schemeClr val="dk1"/>
              </a:buClr>
              <a:buSzPts val="1200"/>
              <a:buFont typeface="Calibri"/>
              <a:buChar char="●"/>
            </a:pPr>
            <a:r>
              <a:rPr lang="en-US"/>
              <a:t>We are here to help you sell solutions to you clients</a:t>
            </a:r>
            <a:endParaRPr/>
          </a:p>
          <a:p>
            <a:pPr indent="-317500" lvl="0" marL="457200" marR="0" rtl="0" algn="l">
              <a:lnSpc>
                <a:spcPct val="100000"/>
              </a:lnSpc>
              <a:spcBef>
                <a:spcPts val="0"/>
              </a:spcBef>
              <a:spcAft>
                <a:spcPts val="0"/>
              </a:spcAft>
              <a:buSzPts val="1400"/>
              <a:buChar char="●"/>
            </a:pPr>
            <a:r>
              <a:rPr lang="en-US"/>
              <a:t>I am happy to onboard you. </a:t>
            </a:r>
            <a:endParaRPr/>
          </a:p>
          <a:p>
            <a:pPr indent="-317500" lvl="0" marL="457200" marR="0" rtl="0" algn="l">
              <a:lnSpc>
                <a:spcPct val="100000"/>
              </a:lnSpc>
              <a:spcBef>
                <a:spcPts val="0"/>
              </a:spcBef>
              <a:spcAft>
                <a:spcPts val="0"/>
              </a:spcAft>
              <a:buSzPts val="1400"/>
              <a:buChar char="●"/>
            </a:pPr>
            <a:r>
              <a:rPr lang="en-US"/>
              <a:t>Even if it’s not me and you remember us a few days from now, call us with our opportunities and we can support you… use our team and of course we can leverage our vendor relationships for you. </a:t>
            </a:r>
            <a:endParaRPr/>
          </a:p>
        </p:txBody>
      </p:sp>
      <p:sp>
        <p:nvSpPr>
          <p:cNvPr id="388" name="Google Shape;388;g55b0e5df10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SzPts val="1400"/>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55b0e5df10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8" name="Google Shape;398;g55b0e5df10_0_46:notes"/>
          <p:cNvSpPr txBox="1"/>
          <p:nvPr>
            <p:ph idx="1" type="body"/>
          </p:nvPr>
        </p:nvSpPr>
        <p:spPr>
          <a:xfrm>
            <a:off x="255181" y="4400550"/>
            <a:ext cx="63795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5b0e5df10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5" name="Google Shape;405;g55b0e5df10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The first platform I’m going to talk about is FreePBX, so first things first… the Free in FreePBX Stands for Freedom. The platform is fully featured and configurable to provide you the Freedom to configure the system to fit your end users needs… it also just happens to be a free of charge, open source platform.  So open source is the software distribution method, meaning that anyone can view the code that builds the platform, typically the more eyes on code the more resilient it becomes in both features, security and optimization of the platform.</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FreePBX is the Worlds Most Popular PBX Platform. It’s now in use in over 225 countries and Territories (US and Canada ranking 1st and 2nd globally).  I have to say 225 territories, as there are only about 180 countries.  So how prevalent is FreePBX… I can’t share the </a:t>
            </a:r>
            <a:r>
              <a:rPr b="1" lang="en-US"/>
              <a:t>exact </a:t>
            </a:r>
            <a:r>
              <a:rPr lang="en-US"/>
              <a:t>number of installations, or number of installs per day, but if we take a look at just website rankings on Alexa we can reveal some insights into the popularity of the platform.</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So FreePBX is the Worlds Most Popular PBX Platform. It’s now in use in over 225 countries and Territories (US and Canada ranking 1st and 2nd globally).  I have to say 225 territories, as there are only about 180 countries.  So how prevalent is FreePBX… I can’t share the </a:t>
            </a:r>
            <a:r>
              <a:rPr b="1" lang="en-US"/>
              <a:t>exact </a:t>
            </a:r>
            <a:r>
              <a:rPr lang="en-US"/>
              <a:t>number of installations, or number of installs per day, but if we take a look at just website rankings on Alexa we can reveal some insights into the popularity of the platform.</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jp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7.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1.jp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13" name="Shape 13"/>
        <p:cNvGrpSpPr/>
        <p:nvPr/>
      </p:nvGrpSpPr>
      <p:grpSpPr>
        <a:xfrm>
          <a:off x="0" y="0"/>
          <a:ext cx="0" cy="0"/>
          <a:chOff x="0" y="0"/>
          <a:chExt cx="0" cy="0"/>
        </a:xfrm>
      </p:grpSpPr>
      <p:sp>
        <p:nvSpPr>
          <p:cNvPr id="14" name="Google Shape;14;p2"/>
          <p:cNvSpPr txBox="1"/>
          <p:nvPr>
            <p:ph idx="1" type="body"/>
          </p:nvPr>
        </p:nvSpPr>
        <p:spPr>
          <a:xfrm>
            <a:off x="333488" y="1206523"/>
            <a:ext cx="5664088" cy="598831"/>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5" name="Google Shape;15;p2"/>
          <p:cNvSpPr txBox="1"/>
          <p:nvPr>
            <p:ph idx="2" type="body"/>
          </p:nvPr>
        </p:nvSpPr>
        <p:spPr>
          <a:xfrm>
            <a:off x="6172199" y="1206523"/>
            <a:ext cx="5682727" cy="598831"/>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6" name="Google Shape;16;p2"/>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 name="Google Shape;17;p2"/>
          <p:cNvSpPr txBox="1"/>
          <p:nvPr/>
        </p:nvSpPr>
        <p:spPr>
          <a:xfrm>
            <a:off x="2983530" y="6452238"/>
            <a:ext cx="41476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 Copyright 2018 Sangoma Technologies</a:t>
            </a:r>
            <a:endParaRPr/>
          </a:p>
        </p:txBody>
      </p:sp>
      <p:sp>
        <p:nvSpPr>
          <p:cNvPr id="18" name="Google Shape;18;p2"/>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19" name="Google Shape;19;p2"/>
          <p:cNvSpPr txBox="1"/>
          <p:nvPr>
            <p:ph idx="3" type="body"/>
          </p:nvPr>
        </p:nvSpPr>
        <p:spPr>
          <a:xfrm>
            <a:off x="333487" y="1892426"/>
            <a:ext cx="5664089" cy="4276880"/>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2"/>
          <p:cNvSpPr txBox="1"/>
          <p:nvPr>
            <p:ph idx="4" type="body"/>
          </p:nvPr>
        </p:nvSpPr>
        <p:spPr>
          <a:xfrm>
            <a:off x="6190838" y="1892426"/>
            <a:ext cx="5664089" cy="4276880"/>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6" name="Shape 66"/>
        <p:cNvGrpSpPr/>
        <p:nvPr/>
      </p:nvGrpSpPr>
      <p:grpSpPr>
        <a:xfrm>
          <a:off x="0" y="0"/>
          <a:ext cx="0" cy="0"/>
          <a:chOff x="0" y="0"/>
          <a:chExt cx="0" cy="0"/>
        </a:xfrm>
      </p:grpSpPr>
      <p:sp>
        <p:nvSpPr>
          <p:cNvPr id="67" name="Google Shape;67;p1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68" name="Google Shape;68;p1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69" name="Google Shape;69;p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0" name="Shape 70"/>
        <p:cNvGrpSpPr/>
        <p:nvPr/>
      </p:nvGrpSpPr>
      <p:grpSpPr>
        <a:xfrm>
          <a:off x="0" y="0"/>
          <a:ext cx="0" cy="0"/>
          <a:chOff x="0" y="0"/>
          <a:chExt cx="0" cy="0"/>
        </a:xfrm>
      </p:grpSpPr>
      <p:sp>
        <p:nvSpPr>
          <p:cNvPr id="71" name="Google Shape;71;p13"/>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lstStyle>
            <a:lvl1pPr lvl="0" marR="0" rtl="0" algn="ctr">
              <a:lnSpc>
                <a:spcPct val="90000"/>
              </a:lnSpc>
              <a:spcBef>
                <a:spcPts val="0"/>
              </a:spcBef>
              <a:spcAft>
                <a:spcPts val="0"/>
              </a:spcAft>
              <a:buClr>
                <a:schemeClr val="dk1"/>
              </a:buClr>
              <a:buSzPts val="15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72" name="Google Shape;72;p13"/>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lstStyle>
            <a:lvl1pPr lvl="0" marR="0" rtl="0" algn="ctr">
              <a:lnSpc>
                <a:spcPct val="90000"/>
              </a:lnSpc>
              <a:spcBef>
                <a:spcPts val="11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2000"/>
              <a:buFont typeface="Arial"/>
              <a:buNone/>
              <a:defRPr b="0" i="0" sz="19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9pPr>
          </a:lstStyle>
          <a:p/>
        </p:txBody>
      </p:sp>
      <p:sp>
        <p:nvSpPr>
          <p:cNvPr id="73" name="Google Shape;73;p1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74" name="Google Shape;74;p1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75" name="Google Shape;75;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76" name="Shape 76"/>
        <p:cNvGrpSpPr/>
        <p:nvPr/>
      </p:nvGrpSpPr>
      <p:grpSpPr>
        <a:xfrm>
          <a:off x="0" y="0"/>
          <a:ext cx="0" cy="0"/>
          <a:chOff x="0" y="0"/>
          <a:chExt cx="0" cy="0"/>
        </a:xfrm>
      </p:grpSpPr>
      <p:sp>
        <p:nvSpPr>
          <p:cNvPr id="77" name="Google Shape;77;p14"/>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78" name="Google Shape;78;p14"/>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79" name="Google Shape;79;p1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0" name="Google Shape;80;p1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1" name="Google Shape;81;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2" name="Shape 82"/>
        <p:cNvGrpSpPr/>
        <p:nvPr/>
      </p:nvGrpSpPr>
      <p:grpSpPr>
        <a:xfrm>
          <a:off x="0" y="0"/>
          <a:ext cx="0" cy="0"/>
          <a:chOff x="0" y="0"/>
          <a:chExt cx="0" cy="0"/>
        </a:xfrm>
      </p:grpSpPr>
      <p:sp>
        <p:nvSpPr>
          <p:cNvPr id="83" name="Google Shape;83;p15"/>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84" name="Google Shape;84;p15"/>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100"/>
              </a:spcBef>
              <a:spcAft>
                <a:spcPts val="0"/>
              </a:spcAft>
              <a:buClr>
                <a:srgbClr val="888888"/>
              </a:buClr>
              <a:buSzPts val="28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2000"/>
              <a:buFont typeface="Arial"/>
              <a:buNone/>
              <a:defRPr b="0" i="0" sz="19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9pPr>
          </a:lstStyle>
          <a:p/>
        </p:txBody>
      </p:sp>
      <p:sp>
        <p:nvSpPr>
          <p:cNvPr id="85" name="Google Shape;85;p1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6" name="Google Shape;86;p1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87" name="Google Shape;87;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88" name="Shape 88"/>
        <p:cNvGrpSpPr/>
        <p:nvPr/>
      </p:nvGrpSpPr>
      <p:grpSpPr>
        <a:xfrm>
          <a:off x="0" y="0"/>
          <a:ext cx="0" cy="0"/>
          <a:chOff x="0" y="0"/>
          <a:chExt cx="0" cy="0"/>
        </a:xfrm>
      </p:grpSpPr>
      <p:sp>
        <p:nvSpPr>
          <p:cNvPr id="89" name="Google Shape;89;p16"/>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90" name="Google Shape;90;p16"/>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91" name="Google Shape;91;p16"/>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92" name="Google Shape;92;p1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93" name="Google Shape;93;p1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94" name="Google Shape;94;p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95" name="Shape 95"/>
        <p:cNvGrpSpPr/>
        <p:nvPr/>
      </p:nvGrpSpPr>
      <p:grpSpPr>
        <a:xfrm>
          <a:off x="0" y="0"/>
          <a:ext cx="0" cy="0"/>
          <a:chOff x="0" y="0"/>
          <a:chExt cx="0" cy="0"/>
        </a:xfrm>
      </p:grpSpPr>
      <p:sp>
        <p:nvSpPr>
          <p:cNvPr id="96" name="Google Shape;96;p17"/>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97" name="Google Shape;97;p17"/>
          <p:cNvSpPr txBox="1"/>
          <p:nvPr>
            <p:ph idx="1" type="body"/>
          </p:nvPr>
        </p:nvSpPr>
        <p:spPr>
          <a:xfrm>
            <a:off x="839788" y="1681163"/>
            <a:ext cx="5157900" cy="8241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9pPr>
          </a:lstStyle>
          <a:p/>
        </p:txBody>
      </p:sp>
      <p:sp>
        <p:nvSpPr>
          <p:cNvPr id="98" name="Google Shape;98;p17"/>
          <p:cNvSpPr txBox="1"/>
          <p:nvPr>
            <p:ph idx="2" type="body"/>
          </p:nvPr>
        </p:nvSpPr>
        <p:spPr>
          <a:xfrm>
            <a:off x="839788" y="2505075"/>
            <a:ext cx="5157900" cy="368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99" name="Google Shape;99;p17"/>
          <p:cNvSpPr txBox="1"/>
          <p:nvPr>
            <p:ph idx="3" type="body"/>
          </p:nvPr>
        </p:nvSpPr>
        <p:spPr>
          <a:xfrm>
            <a:off x="6172200" y="1681163"/>
            <a:ext cx="5183100" cy="8241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9pPr>
          </a:lstStyle>
          <a:p/>
        </p:txBody>
      </p:sp>
      <p:sp>
        <p:nvSpPr>
          <p:cNvPr id="100" name="Google Shape;100;p17"/>
          <p:cNvSpPr txBox="1"/>
          <p:nvPr>
            <p:ph idx="4" type="body"/>
          </p:nvPr>
        </p:nvSpPr>
        <p:spPr>
          <a:xfrm>
            <a:off x="6172200" y="2505075"/>
            <a:ext cx="5183100" cy="368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01" name="Google Shape;101;p1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02" name="Google Shape;102;p1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03" name="Google Shape;103;p1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04" name="Shape 104"/>
        <p:cNvGrpSpPr/>
        <p:nvPr/>
      </p:nvGrpSpPr>
      <p:grpSpPr>
        <a:xfrm>
          <a:off x="0" y="0"/>
          <a:ext cx="0" cy="0"/>
          <a:chOff x="0" y="0"/>
          <a:chExt cx="0" cy="0"/>
        </a:xfrm>
      </p:grpSpPr>
      <p:sp>
        <p:nvSpPr>
          <p:cNvPr id="105" name="Google Shape;105;p18"/>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06" name="Google Shape;106;p1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07" name="Google Shape;107;p1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08" name="Google Shape;108;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9" name="Shape 109"/>
        <p:cNvGrpSpPr/>
        <p:nvPr/>
      </p:nvGrpSpPr>
      <p:grpSpPr>
        <a:xfrm>
          <a:off x="0" y="0"/>
          <a:ext cx="0" cy="0"/>
          <a:chOff x="0" y="0"/>
          <a:chExt cx="0" cy="0"/>
        </a:xfrm>
      </p:grpSpPr>
      <p:sp>
        <p:nvSpPr>
          <p:cNvPr id="110" name="Google Shape;110;p19"/>
          <p:cNvSpPr txBox="1"/>
          <p:nvPr>
            <p:ph type="title"/>
          </p:nvPr>
        </p:nvSpPr>
        <p:spPr>
          <a:xfrm>
            <a:off x="839788" y="457200"/>
            <a:ext cx="3932100" cy="16005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11" name="Google Shape;111;p19"/>
          <p:cNvSpPr txBox="1"/>
          <p:nvPr>
            <p:ph idx="1" type="body"/>
          </p:nvPr>
        </p:nvSpPr>
        <p:spPr>
          <a:xfrm>
            <a:off x="5183188" y="987425"/>
            <a:ext cx="6172500" cy="4873500"/>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1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2" name="Google Shape;112;p19"/>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9pPr>
          </a:lstStyle>
          <a:p/>
        </p:txBody>
      </p:sp>
      <p:sp>
        <p:nvSpPr>
          <p:cNvPr id="113" name="Google Shape;113;p1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14" name="Google Shape;114;p1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15" name="Google Shape;115;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16" name="Shape 116"/>
        <p:cNvGrpSpPr/>
        <p:nvPr/>
      </p:nvGrpSpPr>
      <p:grpSpPr>
        <a:xfrm>
          <a:off x="0" y="0"/>
          <a:ext cx="0" cy="0"/>
          <a:chOff x="0" y="0"/>
          <a:chExt cx="0" cy="0"/>
        </a:xfrm>
      </p:grpSpPr>
      <p:sp>
        <p:nvSpPr>
          <p:cNvPr id="117" name="Google Shape;117;p20"/>
          <p:cNvSpPr txBox="1"/>
          <p:nvPr>
            <p:ph type="title"/>
          </p:nvPr>
        </p:nvSpPr>
        <p:spPr>
          <a:xfrm>
            <a:off x="839788" y="457200"/>
            <a:ext cx="3932100" cy="16005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18" name="Google Shape;118;p20"/>
          <p:cNvSpPr/>
          <p:nvPr>
            <p:ph idx="2" type="pic"/>
          </p:nvPr>
        </p:nvSpPr>
        <p:spPr>
          <a:xfrm>
            <a:off x="5183188" y="987425"/>
            <a:ext cx="6172500" cy="4873500"/>
          </a:xfrm>
          <a:prstGeom prst="rect">
            <a:avLst/>
          </a:prstGeom>
          <a:noFill/>
          <a:ln>
            <a:noFill/>
          </a:ln>
        </p:spPr>
        <p:txBody>
          <a:bodyPr anchorCtr="0" anchor="t" bIns="91425" lIns="91425" spcFirstLastPara="1" rIns="91425" wrap="square" tIns="91425"/>
          <a:lstStyle>
            <a:lvl1pPr lvl="0" marR="0" rtl="0" algn="l">
              <a:lnSpc>
                <a:spcPct val="90000"/>
              </a:lnSpc>
              <a:spcBef>
                <a:spcPts val="1100"/>
              </a:spcBef>
              <a:spcAft>
                <a:spcPts val="0"/>
              </a:spcAft>
              <a:buClr>
                <a:schemeClr val="dk1"/>
              </a:buClr>
              <a:buSzPts val="15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15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15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9pPr>
          </a:lstStyle>
          <a:p/>
        </p:txBody>
      </p:sp>
      <p:sp>
        <p:nvSpPr>
          <p:cNvPr id="119" name="Google Shape;119;p20"/>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9pPr>
          </a:lstStyle>
          <a:p/>
        </p:txBody>
      </p:sp>
      <p:sp>
        <p:nvSpPr>
          <p:cNvPr id="120" name="Google Shape;120;p2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21" name="Google Shape;121;p2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22" name="Google Shape;122;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23" name="Shape 123"/>
        <p:cNvGrpSpPr/>
        <p:nvPr/>
      </p:nvGrpSpPr>
      <p:grpSpPr>
        <a:xfrm>
          <a:off x="0" y="0"/>
          <a:ext cx="0" cy="0"/>
          <a:chOff x="0" y="0"/>
          <a:chExt cx="0" cy="0"/>
        </a:xfrm>
      </p:grpSpPr>
      <p:sp>
        <p:nvSpPr>
          <p:cNvPr id="124" name="Google Shape;124;p2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25" name="Google Shape;125;p21"/>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26" name="Google Shape;126;p2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27" name="Google Shape;127;p2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28" name="Google Shape;128;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spTree>
      <p:nvGrpSpPr>
        <p:cNvPr id="21" name="Shape 21"/>
        <p:cNvGrpSpPr/>
        <p:nvPr/>
      </p:nvGrpSpPr>
      <p:grpSpPr>
        <a:xfrm>
          <a:off x="0" y="0"/>
          <a:ext cx="0" cy="0"/>
          <a:chOff x="0" y="0"/>
          <a:chExt cx="0" cy="0"/>
        </a:xfrm>
      </p:grpSpPr>
      <p:sp>
        <p:nvSpPr>
          <p:cNvPr id="22" name="Google Shape;22;p3"/>
          <p:cNvSpPr txBox="1"/>
          <p:nvPr>
            <p:ph idx="1" type="body"/>
          </p:nvPr>
        </p:nvSpPr>
        <p:spPr>
          <a:xfrm>
            <a:off x="333487" y="1934308"/>
            <a:ext cx="7169282" cy="59166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F6772F"/>
              </a:buClr>
              <a:buSzPts val="2800"/>
              <a:buFont typeface="Arial"/>
              <a:buNone/>
              <a:defRPr b="0" i="0" sz="2800" u="none" cap="none" strike="noStrike">
                <a:solidFill>
                  <a:srgbClr val="F6772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3" name="Google Shape;23;p3"/>
          <p:cNvSpPr txBox="1"/>
          <p:nvPr>
            <p:ph type="title"/>
          </p:nvPr>
        </p:nvSpPr>
        <p:spPr>
          <a:xfrm>
            <a:off x="333487" y="365125"/>
            <a:ext cx="7311913" cy="134644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4" name="Google Shape;24;p3"/>
          <p:cNvPicPr preferRelativeResize="0"/>
          <p:nvPr/>
        </p:nvPicPr>
        <p:blipFill rotWithShape="1">
          <a:blip r:embed="rId2">
            <a:alphaModFix/>
          </a:blip>
          <a:srcRect b="0" l="0" r="0" t="0"/>
          <a:stretch/>
        </p:blipFill>
        <p:spPr>
          <a:xfrm>
            <a:off x="7645400" y="0"/>
            <a:ext cx="4542692"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29" name="Shape 129"/>
        <p:cNvGrpSpPr/>
        <p:nvPr/>
      </p:nvGrpSpPr>
      <p:grpSpPr>
        <a:xfrm>
          <a:off x="0" y="0"/>
          <a:ext cx="0" cy="0"/>
          <a:chOff x="0" y="0"/>
          <a:chExt cx="0" cy="0"/>
        </a:xfrm>
      </p:grpSpPr>
      <p:sp>
        <p:nvSpPr>
          <p:cNvPr id="130" name="Google Shape;130;p22"/>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31" name="Google Shape;131;p22"/>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32" name="Google Shape;132;p2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33" name="Google Shape;133;p2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34" name="Google Shape;134;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blipFill>
          <a:blip r:embed="rId2">
            <a:alphaModFix/>
          </a:blip>
          <a:stretch>
            <a:fillRect/>
          </a:stretch>
        </a:blipFill>
      </p:bgPr>
    </p:bg>
    <p:spTree>
      <p:nvGrpSpPr>
        <p:cNvPr id="139" name="Shape 139"/>
        <p:cNvGrpSpPr/>
        <p:nvPr/>
      </p:nvGrpSpPr>
      <p:grpSpPr>
        <a:xfrm>
          <a:off x="0" y="0"/>
          <a:ext cx="0" cy="0"/>
          <a:chOff x="0" y="0"/>
          <a:chExt cx="0" cy="0"/>
        </a:xfrm>
      </p:grpSpPr>
      <p:sp>
        <p:nvSpPr>
          <p:cNvPr id="140" name="Google Shape;140;p24"/>
          <p:cNvSpPr txBox="1"/>
          <p:nvPr>
            <p:ph type="ctrTitle"/>
          </p:nvPr>
        </p:nvSpPr>
        <p:spPr>
          <a:xfrm>
            <a:off x="6169306" y="647277"/>
            <a:ext cx="5682900" cy="1556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400"/>
              <a:buFont typeface="Calibri"/>
              <a:buNone/>
              <a:defRPr b="0" i="0" sz="4400" u="none" cap="none" strike="noStrike">
                <a:solidFill>
                  <a:srgbClr val="0070C0"/>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41" name="Google Shape;141;p24"/>
          <p:cNvSpPr txBox="1"/>
          <p:nvPr>
            <p:ph idx="1" type="subTitle"/>
          </p:nvPr>
        </p:nvSpPr>
        <p:spPr>
          <a:xfrm>
            <a:off x="6169305" y="2262553"/>
            <a:ext cx="5682900" cy="1655700"/>
          </a:xfrm>
          <a:prstGeom prst="rect">
            <a:avLst/>
          </a:prstGeom>
          <a:noFill/>
          <a:ln>
            <a:noFill/>
          </a:ln>
        </p:spPr>
        <p:txBody>
          <a:bodyPr anchorCtr="0" anchor="t" bIns="45700" lIns="91425" spcFirstLastPara="1" rIns="91425" wrap="square" tIns="45700"/>
          <a:lstStyle>
            <a:lvl1pPr lvl="0" marR="0" rtl="0" algn="l">
              <a:lnSpc>
                <a:spcPct val="90000"/>
              </a:lnSpc>
              <a:spcBef>
                <a:spcPts val="1100"/>
              </a:spcBef>
              <a:spcAft>
                <a:spcPts val="0"/>
              </a:spcAft>
              <a:buClr>
                <a:srgbClr val="F6772F"/>
              </a:buClr>
              <a:buSzPts val="2800"/>
              <a:buFont typeface="Arial"/>
              <a:buNone/>
              <a:defRPr b="0" i="0" sz="2800" u="none" cap="none" strike="noStrike">
                <a:solidFill>
                  <a:srgbClr val="F6772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900"/>
              <a:buFont typeface="Arial"/>
              <a:buNone/>
              <a:defRPr b="0" i="0" sz="19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42" name="Google Shape;142;p24"/>
          <p:cNvSpPr txBox="1"/>
          <p:nvPr/>
        </p:nvSpPr>
        <p:spPr>
          <a:xfrm>
            <a:off x="134439"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2018 Sangoma Technologies</a:t>
            </a:r>
            <a:endParaRPr b="1" i="0" sz="1900">
              <a:solidFill>
                <a:schemeClr val="lt1"/>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blipFill>
          <a:blip r:embed="rId2">
            <a:alphaModFix/>
          </a:blip>
          <a:stretch>
            <a:fillRect/>
          </a:stretch>
        </a:blipFill>
      </p:bgPr>
    </p:bg>
    <p:spTree>
      <p:nvGrpSpPr>
        <p:cNvPr id="143" name="Shape 143"/>
        <p:cNvGrpSpPr/>
        <p:nvPr/>
      </p:nvGrpSpPr>
      <p:grpSpPr>
        <a:xfrm>
          <a:off x="0" y="0"/>
          <a:ext cx="0" cy="0"/>
          <a:chOff x="0" y="0"/>
          <a:chExt cx="0" cy="0"/>
        </a:xfrm>
      </p:grpSpPr>
      <p:sp>
        <p:nvSpPr>
          <p:cNvPr id="144" name="Google Shape;144;p25"/>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45" name="Google Shape;145;p25"/>
          <p:cNvSpPr txBox="1"/>
          <p:nvPr>
            <p:ph idx="1" type="body"/>
          </p:nvPr>
        </p:nvSpPr>
        <p:spPr>
          <a:xfrm>
            <a:off x="333487" y="1306272"/>
            <a:ext cx="11521500" cy="4858500"/>
          </a:xfrm>
          <a:prstGeom prst="rect">
            <a:avLst/>
          </a:prstGeom>
          <a:noFill/>
          <a:ln>
            <a:noFill/>
          </a:ln>
        </p:spPr>
        <p:txBody>
          <a:bodyPr anchorCtr="0" anchor="t" bIns="45700" lIns="91425" spcFirstLastPara="1" rIns="91425" wrap="square" tIns="45700"/>
          <a:lstStyle>
            <a:lvl1pPr indent="-412750" lvl="0" marL="457200" marR="0" rtl="0" algn="l">
              <a:lnSpc>
                <a:spcPct val="90000"/>
              </a:lnSpc>
              <a:spcBef>
                <a:spcPts val="1100"/>
              </a:spcBef>
              <a:spcAft>
                <a:spcPts val="0"/>
              </a:spcAft>
              <a:buClr>
                <a:srgbClr val="FF0066"/>
              </a:buClr>
              <a:buSzPts val="2900"/>
              <a:buFont typeface="Arial"/>
              <a:buChar char="•"/>
              <a:defRPr b="0" i="0" sz="3600" u="none" cap="none" strike="noStrike">
                <a:solidFill>
                  <a:srgbClr val="595959"/>
                </a:solidFill>
                <a:latin typeface="Calibri"/>
                <a:ea typeface="Calibri"/>
                <a:cs typeface="Calibri"/>
                <a:sym typeface="Calibri"/>
              </a:defRPr>
            </a:lvl1pPr>
            <a:lvl2pPr indent="-387350" lvl="1" marL="914400" marR="0" rtl="0" algn="l">
              <a:lnSpc>
                <a:spcPct val="90000"/>
              </a:lnSpc>
              <a:spcBef>
                <a:spcPts val="500"/>
              </a:spcBef>
              <a:spcAft>
                <a:spcPts val="0"/>
              </a:spcAft>
              <a:buClr>
                <a:srgbClr val="FF0066"/>
              </a:buClr>
              <a:buSzPts val="2500"/>
              <a:buFont typeface="Arial"/>
              <a:buChar char="•"/>
              <a:defRPr b="0" i="0" sz="3200" u="none" cap="none" strike="noStrike">
                <a:solidFill>
                  <a:srgbClr val="595959"/>
                </a:solidFill>
                <a:latin typeface="Calibri"/>
                <a:ea typeface="Calibri"/>
                <a:cs typeface="Calibri"/>
                <a:sym typeface="Calibri"/>
              </a:defRPr>
            </a:lvl2pPr>
            <a:lvl3pPr indent="-374650" lvl="2" marL="1371600" marR="0" rtl="0" algn="l">
              <a:lnSpc>
                <a:spcPct val="90000"/>
              </a:lnSpc>
              <a:spcBef>
                <a:spcPts val="5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46" name="Google Shape;146;p25"/>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147" name="Google Shape;147;p25"/>
          <p:cNvSpPr txBox="1"/>
          <p:nvPr/>
        </p:nvSpPr>
        <p:spPr>
          <a:xfrm>
            <a:off x="2733260"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2018 Sangoma Technologies</a:t>
            </a:r>
            <a:endParaRPr b="1" i="0" sz="1900">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showMasterSp="0">
  <p:cSld name="Thank You Slide">
    <p:bg>
      <p:bgPr>
        <a:blipFill>
          <a:blip r:embed="rId2">
            <a:alphaModFix amt="0"/>
          </a:blip>
          <a:stretch>
            <a:fillRect/>
          </a:stretch>
        </a:blipFill>
      </p:bgPr>
    </p:bg>
    <p:spTree>
      <p:nvGrpSpPr>
        <p:cNvPr id="148" name="Shape 148"/>
        <p:cNvGrpSpPr/>
        <p:nvPr/>
      </p:nvGrpSpPr>
      <p:grpSpPr>
        <a:xfrm>
          <a:off x="0" y="0"/>
          <a:ext cx="0" cy="0"/>
          <a:chOff x="0" y="0"/>
          <a:chExt cx="0" cy="0"/>
        </a:xfrm>
      </p:grpSpPr>
      <p:pic>
        <p:nvPicPr>
          <p:cNvPr id="149" name="Google Shape;149;p26"/>
          <p:cNvPicPr preferRelativeResize="0"/>
          <p:nvPr/>
        </p:nvPicPr>
        <p:blipFill rotWithShape="1">
          <a:blip r:embed="rId3">
            <a:alphaModFix/>
          </a:blip>
          <a:srcRect b="0" l="0" r="0" t="0"/>
          <a:stretch/>
        </p:blipFill>
        <p:spPr>
          <a:xfrm>
            <a:off x="1" y="0"/>
            <a:ext cx="12191999" cy="6858001"/>
          </a:xfrm>
          <a:prstGeom prst="rect">
            <a:avLst/>
          </a:prstGeom>
          <a:noFill/>
          <a:ln>
            <a:noFill/>
          </a:ln>
        </p:spPr>
      </p:pic>
      <p:sp>
        <p:nvSpPr>
          <p:cNvPr id="150" name="Google Shape;150;p26"/>
          <p:cNvSpPr/>
          <p:nvPr/>
        </p:nvSpPr>
        <p:spPr>
          <a:xfrm>
            <a:off x="0" y="0"/>
            <a:ext cx="12192000" cy="6858000"/>
          </a:xfrm>
          <a:prstGeom prst="rect">
            <a:avLst/>
          </a:prstGeom>
          <a:solidFill>
            <a:srgbClr val="005DA6">
              <a:alpha val="8039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chemeClr val="lt1"/>
              </a:solidFill>
              <a:latin typeface="Calibri"/>
              <a:ea typeface="Calibri"/>
              <a:cs typeface="Calibri"/>
              <a:sym typeface="Calibri"/>
            </a:endParaRPr>
          </a:p>
        </p:txBody>
      </p:sp>
      <p:sp>
        <p:nvSpPr>
          <p:cNvPr id="151" name="Google Shape;151;p26"/>
          <p:cNvSpPr txBox="1"/>
          <p:nvPr/>
        </p:nvSpPr>
        <p:spPr>
          <a:xfrm>
            <a:off x="281609" y="1277392"/>
            <a:ext cx="5730300" cy="73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300" cap="none">
                <a:solidFill>
                  <a:schemeClr val="lt1"/>
                </a:solidFill>
                <a:latin typeface="Calibri"/>
                <a:ea typeface="Calibri"/>
                <a:cs typeface="Calibri"/>
                <a:sym typeface="Calibri"/>
              </a:rPr>
              <a:t>THANK YOU</a:t>
            </a:r>
            <a:endParaRPr sz="1500"/>
          </a:p>
        </p:txBody>
      </p:sp>
      <p:sp>
        <p:nvSpPr>
          <p:cNvPr id="152" name="Google Shape;152;p26"/>
          <p:cNvSpPr txBox="1"/>
          <p:nvPr/>
        </p:nvSpPr>
        <p:spPr>
          <a:xfrm>
            <a:off x="2733260"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2018 Sangoma Technologies</a:t>
            </a:r>
            <a:endParaRPr b="1" i="0" sz="1900">
              <a:solidFill>
                <a:schemeClr val="lt1"/>
              </a:solidFill>
              <a:latin typeface="Calibri"/>
              <a:ea typeface="Calibri"/>
              <a:cs typeface="Calibri"/>
              <a:sym typeface="Calibri"/>
            </a:endParaRPr>
          </a:p>
        </p:txBody>
      </p:sp>
      <p:pic>
        <p:nvPicPr>
          <p:cNvPr id="153" name="Google Shape;153;p26"/>
          <p:cNvPicPr preferRelativeResize="0"/>
          <p:nvPr/>
        </p:nvPicPr>
        <p:blipFill rotWithShape="1">
          <a:blip r:embed="rId4">
            <a:alphaModFix/>
          </a:blip>
          <a:srcRect b="0" l="0" r="0" t="0"/>
          <a:stretch/>
        </p:blipFill>
        <p:spPr>
          <a:xfrm>
            <a:off x="0" y="36951"/>
            <a:ext cx="12192000" cy="682662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p:cSld name="Title Subtitle and Content">
    <p:bg>
      <p:bgPr>
        <a:blipFill>
          <a:blip r:embed="rId2">
            <a:alphaModFix/>
          </a:blip>
          <a:stretch>
            <a:fillRect/>
          </a:stretch>
        </a:blipFill>
      </p:bgPr>
    </p:bg>
    <p:spTree>
      <p:nvGrpSpPr>
        <p:cNvPr id="154" name="Shape 154"/>
        <p:cNvGrpSpPr/>
        <p:nvPr/>
      </p:nvGrpSpPr>
      <p:grpSpPr>
        <a:xfrm>
          <a:off x="0" y="0"/>
          <a:ext cx="0" cy="0"/>
          <a:chOff x="0" y="0"/>
          <a:chExt cx="0" cy="0"/>
        </a:xfrm>
      </p:grpSpPr>
      <p:sp>
        <p:nvSpPr>
          <p:cNvPr id="155" name="Google Shape;155;p27"/>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56" name="Google Shape;156;p27"/>
          <p:cNvSpPr txBox="1"/>
          <p:nvPr>
            <p:ph idx="1" type="body"/>
          </p:nvPr>
        </p:nvSpPr>
        <p:spPr>
          <a:xfrm>
            <a:off x="333487" y="1076731"/>
            <a:ext cx="11521500" cy="59160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100"/>
              </a:spcBef>
              <a:spcAft>
                <a:spcPts val="0"/>
              </a:spcAft>
              <a:buClr>
                <a:srgbClr val="595959"/>
              </a:buClr>
              <a:buSzPts val="2800"/>
              <a:buFont typeface="Arial"/>
              <a:buNone/>
              <a:defRPr b="0" i="0" sz="2800" u="none" cap="none" strike="noStrike">
                <a:solidFill>
                  <a:srgbClr val="595959"/>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900"/>
              <a:buFont typeface="Arial"/>
              <a:buNone/>
              <a:defRPr b="0" i="0" sz="19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57" name="Google Shape;157;p27"/>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158" name="Google Shape;158;p27"/>
          <p:cNvSpPr txBox="1"/>
          <p:nvPr>
            <p:ph idx="2" type="body"/>
          </p:nvPr>
        </p:nvSpPr>
        <p:spPr>
          <a:xfrm>
            <a:off x="333487" y="1794076"/>
            <a:ext cx="11521500" cy="4370400"/>
          </a:xfrm>
          <a:prstGeom prst="rect">
            <a:avLst/>
          </a:prstGeom>
          <a:noFill/>
          <a:ln>
            <a:noFill/>
          </a:ln>
        </p:spPr>
        <p:txBody>
          <a:bodyPr anchorCtr="0" anchor="t" bIns="45700" lIns="91425" spcFirstLastPara="1" rIns="91425" wrap="square" tIns="45700"/>
          <a:lstStyle>
            <a:lvl1pPr indent="-412750" lvl="0" marL="457200" marR="0" rtl="0" algn="l">
              <a:lnSpc>
                <a:spcPct val="90000"/>
              </a:lnSpc>
              <a:spcBef>
                <a:spcPts val="1100"/>
              </a:spcBef>
              <a:spcAft>
                <a:spcPts val="0"/>
              </a:spcAft>
              <a:buClr>
                <a:srgbClr val="FF0066"/>
              </a:buClr>
              <a:buSzPts val="2900"/>
              <a:buFont typeface="Arial"/>
              <a:buChar char="•"/>
              <a:defRPr b="0" i="0" sz="3600" u="none" cap="none" strike="noStrike">
                <a:solidFill>
                  <a:srgbClr val="595959"/>
                </a:solidFill>
                <a:latin typeface="Calibri"/>
                <a:ea typeface="Calibri"/>
                <a:cs typeface="Calibri"/>
                <a:sym typeface="Calibri"/>
              </a:defRPr>
            </a:lvl1pPr>
            <a:lvl2pPr indent="-387350" lvl="1" marL="914400" marR="0" rtl="0" algn="l">
              <a:lnSpc>
                <a:spcPct val="90000"/>
              </a:lnSpc>
              <a:spcBef>
                <a:spcPts val="500"/>
              </a:spcBef>
              <a:spcAft>
                <a:spcPts val="0"/>
              </a:spcAft>
              <a:buClr>
                <a:srgbClr val="FF0066"/>
              </a:buClr>
              <a:buSzPts val="2500"/>
              <a:buFont typeface="Arial"/>
              <a:buChar char="•"/>
              <a:defRPr b="0" i="0" sz="3200" u="none" cap="none" strike="noStrike">
                <a:solidFill>
                  <a:srgbClr val="595959"/>
                </a:solidFill>
                <a:latin typeface="Calibri"/>
                <a:ea typeface="Calibri"/>
                <a:cs typeface="Calibri"/>
                <a:sym typeface="Calibri"/>
              </a:defRPr>
            </a:lvl2pPr>
            <a:lvl3pPr indent="-374650" lvl="2" marL="1371600" marR="0" rtl="0" algn="l">
              <a:lnSpc>
                <a:spcPct val="90000"/>
              </a:lnSpc>
              <a:spcBef>
                <a:spcPts val="5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59" name="Google Shape;159;p27"/>
          <p:cNvSpPr txBox="1"/>
          <p:nvPr/>
        </p:nvSpPr>
        <p:spPr>
          <a:xfrm>
            <a:off x="2733260"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2018 Sangoma Technologies</a:t>
            </a:r>
            <a:endParaRPr b="1" i="0" sz="1900">
              <a:solidFill>
                <a:schemeClr val="lt1"/>
              </a:solidFill>
              <a:latin typeface="Calibri"/>
              <a:ea typeface="Calibri"/>
              <a:cs typeface="Calibri"/>
              <a:sym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160" name="Shape 160"/>
        <p:cNvGrpSpPr/>
        <p:nvPr/>
      </p:nvGrpSpPr>
      <p:grpSpPr>
        <a:xfrm>
          <a:off x="0" y="0"/>
          <a:ext cx="0" cy="0"/>
          <a:chOff x="0" y="0"/>
          <a:chExt cx="0" cy="0"/>
        </a:xfrm>
      </p:grpSpPr>
      <p:sp>
        <p:nvSpPr>
          <p:cNvPr id="161" name="Google Shape;161;p28"/>
          <p:cNvSpPr txBox="1"/>
          <p:nvPr>
            <p:ph idx="1" type="body"/>
          </p:nvPr>
        </p:nvSpPr>
        <p:spPr>
          <a:xfrm>
            <a:off x="333487" y="1934308"/>
            <a:ext cx="7169700" cy="5916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100"/>
              </a:spcBef>
              <a:spcAft>
                <a:spcPts val="0"/>
              </a:spcAft>
              <a:buClr>
                <a:srgbClr val="F6772F"/>
              </a:buClr>
              <a:buSzPts val="2800"/>
              <a:buFont typeface="Arial"/>
              <a:buNone/>
              <a:defRPr b="0" i="0" sz="2800" u="none" cap="none" strike="noStrike">
                <a:solidFill>
                  <a:srgbClr val="F6772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900"/>
              <a:buFont typeface="Arial"/>
              <a:buNone/>
              <a:defRPr b="0" i="0" sz="19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62" name="Google Shape;162;p28"/>
          <p:cNvSpPr txBox="1"/>
          <p:nvPr>
            <p:ph type="title"/>
          </p:nvPr>
        </p:nvSpPr>
        <p:spPr>
          <a:xfrm>
            <a:off x="333487" y="365125"/>
            <a:ext cx="7311900" cy="13464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63" name="Google Shape;163;p28"/>
          <p:cNvSpPr txBox="1"/>
          <p:nvPr/>
        </p:nvSpPr>
        <p:spPr>
          <a:xfrm>
            <a:off x="2733260"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1200"/>
              <a:buFont typeface="Calibri"/>
              <a:buNone/>
            </a:pPr>
            <a:r>
              <a:rPr b="1" i="0" lang="en-US" sz="1200">
                <a:solidFill>
                  <a:srgbClr val="0070C0"/>
                </a:solidFill>
                <a:latin typeface="Calibri"/>
                <a:ea typeface="Calibri"/>
                <a:cs typeface="Calibri"/>
                <a:sym typeface="Calibri"/>
              </a:rPr>
              <a:t>© 2018 Sangoma Technologies</a:t>
            </a:r>
            <a:endParaRPr b="1" i="0" sz="1900">
              <a:solidFill>
                <a:srgbClr val="0070C0"/>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29"/>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66" name="Google Shape;166;p29"/>
          <p:cNvSpPr txBox="1"/>
          <p:nvPr>
            <p:ph idx="1" type="body"/>
          </p:nvPr>
        </p:nvSpPr>
        <p:spPr>
          <a:xfrm>
            <a:off x="333487" y="1212488"/>
            <a:ext cx="5664000" cy="49656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67" name="Google Shape;167;p29"/>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168" name="Google Shape;168;p29"/>
          <p:cNvSpPr txBox="1"/>
          <p:nvPr>
            <p:ph idx="2" type="body"/>
          </p:nvPr>
        </p:nvSpPr>
        <p:spPr>
          <a:xfrm>
            <a:off x="6190838" y="1212488"/>
            <a:ext cx="5664000" cy="49656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69" name="Google Shape;169;p29"/>
          <p:cNvSpPr txBox="1"/>
          <p:nvPr/>
        </p:nvSpPr>
        <p:spPr>
          <a:xfrm>
            <a:off x="2733260"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2018 Sangoma Technologies</a:t>
            </a:r>
            <a:endParaRPr b="1" i="0" sz="1900">
              <a:solidFill>
                <a:schemeClr val="lt1"/>
              </a:solidFill>
              <a:latin typeface="Calibri"/>
              <a:ea typeface="Calibri"/>
              <a:cs typeface="Calibri"/>
              <a:sym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p30"/>
          <p:cNvSpPr txBox="1"/>
          <p:nvPr>
            <p:ph idx="1" type="body"/>
          </p:nvPr>
        </p:nvSpPr>
        <p:spPr>
          <a:xfrm>
            <a:off x="333488" y="1206523"/>
            <a:ext cx="5664000" cy="59880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1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72" name="Google Shape;172;p30"/>
          <p:cNvSpPr txBox="1"/>
          <p:nvPr>
            <p:ph idx="2" type="body"/>
          </p:nvPr>
        </p:nvSpPr>
        <p:spPr>
          <a:xfrm>
            <a:off x="6172199" y="1206523"/>
            <a:ext cx="5682900" cy="59880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1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73" name="Google Shape;173;p30"/>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74" name="Google Shape;174;p30"/>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175" name="Google Shape;175;p30"/>
          <p:cNvSpPr txBox="1"/>
          <p:nvPr>
            <p:ph idx="3" type="body"/>
          </p:nvPr>
        </p:nvSpPr>
        <p:spPr>
          <a:xfrm>
            <a:off x="333487" y="1892426"/>
            <a:ext cx="5664000" cy="42768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76" name="Google Shape;176;p30"/>
          <p:cNvSpPr txBox="1"/>
          <p:nvPr>
            <p:ph idx="4" type="body"/>
          </p:nvPr>
        </p:nvSpPr>
        <p:spPr>
          <a:xfrm>
            <a:off x="6190838" y="1892426"/>
            <a:ext cx="5664000" cy="42768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77" name="Google Shape;177;p30"/>
          <p:cNvSpPr txBox="1"/>
          <p:nvPr/>
        </p:nvSpPr>
        <p:spPr>
          <a:xfrm>
            <a:off x="2733260"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2018 Sangoma Technologies</a:t>
            </a:r>
            <a:endParaRPr b="1" i="0" sz="1900">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Google Shape;179;p31"/>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p:txBody>
      </p:sp>
      <p:sp>
        <p:nvSpPr>
          <p:cNvPr id="180" name="Google Shape;180;p31"/>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181" name="Google Shape;181;p31"/>
          <p:cNvSpPr txBox="1"/>
          <p:nvPr/>
        </p:nvSpPr>
        <p:spPr>
          <a:xfrm>
            <a:off x="2733260" y="6446794"/>
            <a:ext cx="42339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2018 Sangoma Technologies</a:t>
            </a:r>
            <a:endParaRPr b="1" i="0" sz="1900">
              <a:solidFill>
                <a:schemeClr val="lt1"/>
              </a:solidFill>
              <a:latin typeface="Calibri"/>
              <a:ea typeface="Calibri"/>
              <a:cs typeface="Calibri"/>
              <a:sym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188" name="Shape 188"/>
        <p:cNvGrpSpPr/>
        <p:nvPr/>
      </p:nvGrpSpPr>
      <p:grpSpPr>
        <a:xfrm>
          <a:off x="0" y="0"/>
          <a:ext cx="0" cy="0"/>
          <a:chOff x="0" y="0"/>
          <a:chExt cx="0" cy="0"/>
        </a:xfrm>
      </p:grpSpPr>
      <p:grpSp>
        <p:nvGrpSpPr>
          <p:cNvPr id="189" name="Google Shape;189;p33"/>
          <p:cNvGrpSpPr/>
          <p:nvPr/>
        </p:nvGrpSpPr>
        <p:grpSpPr>
          <a:xfrm>
            <a:off x="0" y="6766776"/>
            <a:ext cx="12192305" cy="101490"/>
            <a:chOff x="0" y="6769100"/>
            <a:chExt cx="10363200" cy="88800"/>
          </a:xfrm>
        </p:grpSpPr>
        <p:sp>
          <p:nvSpPr>
            <p:cNvPr id="190" name="Google Shape;190;p33"/>
            <p:cNvSpPr/>
            <p:nvPr/>
          </p:nvSpPr>
          <p:spPr>
            <a:xfrm>
              <a:off x="0" y="6769100"/>
              <a:ext cx="2590800" cy="88800"/>
            </a:xfrm>
            <a:prstGeom prst="rect">
              <a:avLst/>
            </a:prstGeom>
            <a:solidFill>
              <a:srgbClr val="7F828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91" name="Google Shape;191;p33"/>
            <p:cNvSpPr/>
            <p:nvPr/>
          </p:nvSpPr>
          <p:spPr>
            <a:xfrm>
              <a:off x="2590800" y="6769100"/>
              <a:ext cx="2590800" cy="88800"/>
            </a:xfrm>
            <a:prstGeom prst="rect">
              <a:avLst/>
            </a:prstGeom>
            <a:solidFill>
              <a:srgbClr val="E57A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92" name="Google Shape;192;p33"/>
            <p:cNvSpPr/>
            <p:nvPr/>
          </p:nvSpPr>
          <p:spPr>
            <a:xfrm>
              <a:off x="5181600" y="6769100"/>
              <a:ext cx="2590800" cy="88800"/>
            </a:xfrm>
            <a:prstGeom prst="rect">
              <a:avLst/>
            </a:prstGeom>
            <a:solidFill>
              <a:srgbClr val="7F828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sp>
          <p:nvSpPr>
            <p:cNvPr id="193" name="Google Shape;193;p33"/>
            <p:cNvSpPr/>
            <p:nvPr/>
          </p:nvSpPr>
          <p:spPr>
            <a:xfrm>
              <a:off x="7772400" y="6769100"/>
              <a:ext cx="2590800" cy="88800"/>
            </a:xfrm>
            <a:prstGeom prst="rect">
              <a:avLst/>
            </a:prstGeom>
            <a:solidFill>
              <a:srgbClr val="E57A3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sp>
        <p:nvSpPr>
          <p:cNvPr id="194" name="Google Shape;194;p33"/>
          <p:cNvSpPr/>
          <p:nvPr/>
        </p:nvSpPr>
        <p:spPr>
          <a:xfrm>
            <a:off x="0" y="1219410"/>
            <a:ext cx="12192000" cy="5547300"/>
          </a:xfrm>
          <a:prstGeom prst="rect">
            <a:avLst/>
          </a:prstGeom>
          <a:solidFill>
            <a:srgbClr val="ECF0F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rgbClr val="34495F"/>
              </a:solidFill>
              <a:latin typeface="Arial"/>
              <a:ea typeface="Arial"/>
              <a:cs typeface="Arial"/>
              <a:sym typeface="Arial"/>
            </a:endParaRPr>
          </a:p>
        </p:txBody>
      </p:sp>
      <p:sp>
        <p:nvSpPr>
          <p:cNvPr id="195" name="Google Shape;195;p33"/>
          <p:cNvSpPr/>
          <p:nvPr/>
        </p:nvSpPr>
        <p:spPr>
          <a:xfrm>
            <a:off x="618067" y="471478"/>
            <a:ext cx="7293300" cy="3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rgbClr val="E57A3C"/>
                </a:solidFill>
                <a:latin typeface="PT Sans"/>
                <a:ea typeface="PT Sans"/>
                <a:cs typeface="PT Sans"/>
                <a:sym typeface="PT Sans"/>
              </a:rPr>
              <a:t>We Are VoIP Supply</a:t>
            </a:r>
            <a:endParaRPr b="1" i="0" sz="1600" u="none" cap="none" strike="noStrike">
              <a:solidFill>
                <a:srgbClr val="E57A3C"/>
              </a:solidFill>
              <a:latin typeface="PT Sans"/>
              <a:ea typeface="PT Sans"/>
              <a:cs typeface="PT Sans"/>
              <a:sym typeface="PT Sans"/>
            </a:endParaRPr>
          </a:p>
        </p:txBody>
      </p:sp>
      <p:pic>
        <p:nvPicPr>
          <p:cNvPr descr="VoIP Supply.png" id="196" name="Google Shape;196;p33"/>
          <p:cNvPicPr preferRelativeResize="0"/>
          <p:nvPr/>
        </p:nvPicPr>
        <p:blipFill rotWithShape="1">
          <a:blip r:embed="rId2">
            <a:alphaModFix/>
          </a:blip>
          <a:srcRect b="0" l="0" r="0" t="0"/>
          <a:stretch/>
        </p:blipFill>
        <p:spPr>
          <a:xfrm>
            <a:off x="9763125" y="215600"/>
            <a:ext cx="2111375" cy="80458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showMasterSp="0">
  <p:cSld name="Closing slide">
    <p:spTree>
      <p:nvGrpSpPr>
        <p:cNvPr id="25" name="Shape 25"/>
        <p:cNvGrpSpPr/>
        <p:nvPr/>
      </p:nvGrpSpPr>
      <p:grpSpPr>
        <a:xfrm>
          <a:off x="0" y="0"/>
          <a:ext cx="0" cy="0"/>
          <a:chOff x="0" y="0"/>
          <a:chExt cx="0" cy="0"/>
        </a:xfrm>
      </p:grpSpPr>
      <p:sp>
        <p:nvSpPr>
          <p:cNvPr id="26" name="Google Shape;26;p4"/>
          <p:cNvSpPr txBox="1"/>
          <p:nvPr/>
        </p:nvSpPr>
        <p:spPr>
          <a:xfrm>
            <a:off x="785701" y="1253946"/>
            <a:ext cx="5730720" cy="203132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200" cap="none">
                <a:solidFill>
                  <a:schemeClr val="lt1"/>
                </a:solidFill>
                <a:latin typeface="Calibri"/>
                <a:ea typeface="Calibri"/>
                <a:cs typeface="Calibri"/>
                <a:sym typeface="Calibri"/>
              </a:rPr>
              <a:t>THANK YOU!</a:t>
            </a:r>
            <a:endParaRPr/>
          </a:p>
          <a:p>
            <a:pPr indent="0" lvl="0" marL="0" marR="0" rtl="0" algn="l">
              <a:spcBef>
                <a:spcPts val="0"/>
              </a:spcBef>
              <a:spcAft>
                <a:spcPts val="0"/>
              </a:spcAft>
              <a:buNone/>
            </a:pPr>
            <a:r>
              <a:t/>
            </a:r>
            <a:endParaRPr b="1" sz="4200" cap="none">
              <a:solidFill>
                <a:schemeClr val="lt1"/>
              </a:solidFill>
              <a:latin typeface="Calibri"/>
              <a:ea typeface="Calibri"/>
              <a:cs typeface="Calibri"/>
              <a:sym typeface="Calibri"/>
            </a:endParaRPr>
          </a:p>
          <a:p>
            <a:pPr indent="0" lvl="0" marL="0" marR="0" rtl="0" algn="l">
              <a:spcBef>
                <a:spcPts val="0"/>
              </a:spcBef>
              <a:spcAft>
                <a:spcPts val="0"/>
              </a:spcAft>
              <a:buNone/>
            </a:pPr>
            <a:r>
              <a:rPr b="1" lang="en-US" sz="4200" cap="none">
                <a:solidFill>
                  <a:schemeClr val="lt1"/>
                </a:solidFill>
                <a:latin typeface="Calibri"/>
                <a:ea typeface="Calibri"/>
                <a:cs typeface="Calibri"/>
                <a:sym typeface="Calibri"/>
              </a:rPr>
              <a:t>Q&amp;A</a:t>
            </a:r>
            <a:endParaRPr/>
          </a:p>
        </p:txBody>
      </p:sp>
      <p:sp>
        <p:nvSpPr>
          <p:cNvPr id="27" name="Google Shape;27;p4"/>
          <p:cNvSpPr txBox="1"/>
          <p:nvPr/>
        </p:nvSpPr>
        <p:spPr>
          <a:xfrm>
            <a:off x="785701" y="6452238"/>
            <a:ext cx="41476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lt1"/>
                </a:solidFill>
                <a:latin typeface="Calibri"/>
                <a:ea typeface="Calibri"/>
                <a:cs typeface="Calibri"/>
                <a:sym typeface="Calibri"/>
              </a:rPr>
              <a:t>© Copyright 2018 Sangoma Technologies</a:t>
            </a:r>
            <a:endParaRPr/>
          </a:p>
        </p:txBody>
      </p:sp>
      <p:pic>
        <p:nvPicPr>
          <p:cNvPr id="28" name="Google Shape;28;p4"/>
          <p:cNvPicPr preferRelativeResize="0"/>
          <p:nvPr/>
        </p:nvPicPr>
        <p:blipFill rotWithShape="1">
          <a:blip r:embed="rId2">
            <a:alphaModFix/>
          </a:blip>
          <a:srcRect b="0" l="0" r="0" t="0"/>
          <a:stretch/>
        </p:blipFill>
        <p:spPr>
          <a:xfrm>
            <a:off x="1" y="0"/>
            <a:ext cx="12191999" cy="6858000"/>
          </a:xfrm>
          <a:prstGeom prst="rect">
            <a:avLst/>
          </a:prstGeom>
          <a:noFill/>
          <a:ln>
            <a:noFill/>
          </a:ln>
        </p:spPr>
      </p:pic>
      <p:sp>
        <p:nvSpPr>
          <p:cNvPr id="29" name="Google Shape;29;p4"/>
          <p:cNvSpPr/>
          <p:nvPr/>
        </p:nvSpPr>
        <p:spPr>
          <a:xfrm>
            <a:off x="1" y="0"/>
            <a:ext cx="12192000" cy="6858000"/>
          </a:xfrm>
          <a:prstGeom prst="rect">
            <a:avLst/>
          </a:prstGeom>
          <a:solidFill>
            <a:srgbClr val="005DA6">
              <a:alpha val="80392"/>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 name="Google Shape;30;p4"/>
          <p:cNvSpPr txBox="1"/>
          <p:nvPr/>
        </p:nvSpPr>
        <p:spPr>
          <a:xfrm>
            <a:off x="281609" y="1277392"/>
            <a:ext cx="5730720" cy="73866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200" cap="none">
                <a:solidFill>
                  <a:schemeClr val="lt1"/>
                </a:solidFill>
                <a:latin typeface="Calibri"/>
                <a:ea typeface="Calibri"/>
                <a:cs typeface="Calibri"/>
                <a:sym typeface="Calibri"/>
              </a:rPr>
              <a:t>THANK YOU!</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97" name="Shape 197"/>
        <p:cNvGrpSpPr/>
        <p:nvPr/>
      </p:nvGrpSpPr>
      <p:grpSpPr>
        <a:xfrm>
          <a:off x="0" y="0"/>
          <a:ext cx="0" cy="0"/>
          <a:chOff x="0" y="0"/>
          <a:chExt cx="0" cy="0"/>
        </a:xfrm>
      </p:grpSpPr>
      <p:sp>
        <p:nvSpPr>
          <p:cNvPr id="198" name="Google Shape;198;p34"/>
          <p:cNvSpPr txBox="1"/>
          <p:nvPr>
            <p:ph type="ctrTitle"/>
          </p:nvPr>
        </p:nvSpPr>
        <p:spPr>
          <a:xfrm>
            <a:off x="1524000" y="1122363"/>
            <a:ext cx="9144000" cy="2387700"/>
          </a:xfrm>
          <a:prstGeom prst="rect">
            <a:avLst/>
          </a:prstGeom>
          <a:noFill/>
          <a:ln>
            <a:noFill/>
          </a:ln>
        </p:spPr>
        <p:txBody>
          <a:bodyPr anchorCtr="0" anchor="b" bIns="91425" lIns="91425" spcFirstLastPara="1" rIns="91425" wrap="square" tIns="91425"/>
          <a:lstStyle>
            <a:lvl1pPr lvl="0" marR="0" rtl="0" algn="ctr">
              <a:lnSpc>
                <a:spcPct val="90000"/>
              </a:lnSpc>
              <a:spcBef>
                <a:spcPts val="0"/>
              </a:spcBef>
              <a:spcAft>
                <a:spcPts val="0"/>
              </a:spcAft>
              <a:buClr>
                <a:schemeClr val="dk1"/>
              </a:buClr>
              <a:buSzPts val="15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99" name="Google Shape;199;p34"/>
          <p:cNvSpPr txBox="1"/>
          <p:nvPr>
            <p:ph idx="1" type="subTitle"/>
          </p:nvPr>
        </p:nvSpPr>
        <p:spPr>
          <a:xfrm>
            <a:off x="1524000" y="3602038"/>
            <a:ext cx="9144000" cy="1655700"/>
          </a:xfrm>
          <a:prstGeom prst="rect">
            <a:avLst/>
          </a:prstGeom>
          <a:noFill/>
          <a:ln>
            <a:noFill/>
          </a:ln>
        </p:spPr>
        <p:txBody>
          <a:bodyPr anchorCtr="0" anchor="t" bIns="91425" lIns="91425" spcFirstLastPara="1" rIns="91425" wrap="square" tIns="91425"/>
          <a:lstStyle>
            <a:lvl1pPr lvl="0" marR="0" rtl="0" algn="ctr">
              <a:lnSpc>
                <a:spcPct val="90000"/>
              </a:lnSpc>
              <a:spcBef>
                <a:spcPts val="1100"/>
              </a:spcBef>
              <a:spcAft>
                <a:spcPts val="0"/>
              </a:spcAft>
              <a:buClr>
                <a:schemeClr val="dk1"/>
              </a:buClr>
              <a:buSzPts val="28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4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2000"/>
              <a:buFont typeface="Arial"/>
              <a:buNone/>
              <a:defRPr b="0" i="0" sz="19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900"/>
              <a:buFont typeface="Arial"/>
              <a:buNone/>
              <a:defRPr b="0" i="0" sz="1600" u="none" cap="none" strike="noStrike">
                <a:solidFill>
                  <a:schemeClr val="dk1"/>
                </a:solidFill>
                <a:latin typeface="Calibri"/>
                <a:ea typeface="Calibri"/>
                <a:cs typeface="Calibri"/>
                <a:sym typeface="Calibri"/>
              </a:defRPr>
            </a:lvl9pPr>
          </a:lstStyle>
          <a:p/>
        </p:txBody>
      </p:sp>
      <p:sp>
        <p:nvSpPr>
          <p:cNvPr id="200" name="Google Shape;200;p34"/>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01" name="Google Shape;201;p34"/>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02" name="Google Shape;202;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03" name="Shape 203"/>
        <p:cNvGrpSpPr/>
        <p:nvPr/>
      </p:nvGrpSpPr>
      <p:grpSpPr>
        <a:xfrm>
          <a:off x="0" y="0"/>
          <a:ext cx="0" cy="0"/>
          <a:chOff x="0" y="0"/>
          <a:chExt cx="0" cy="0"/>
        </a:xfrm>
      </p:grpSpPr>
      <p:sp>
        <p:nvSpPr>
          <p:cNvPr id="204" name="Google Shape;204;p35"/>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05" name="Google Shape;205;p35"/>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06" name="Google Shape;206;p35"/>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07" name="Google Shape;207;p35"/>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08" name="Google Shape;208;p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09" name="Shape 209"/>
        <p:cNvGrpSpPr/>
        <p:nvPr/>
      </p:nvGrpSpPr>
      <p:grpSpPr>
        <a:xfrm>
          <a:off x="0" y="0"/>
          <a:ext cx="0" cy="0"/>
          <a:chOff x="0" y="0"/>
          <a:chExt cx="0" cy="0"/>
        </a:xfrm>
      </p:grpSpPr>
      <p:sp>
        <p:nvSpPr>
          <p:cNvPr id="210" name="Google Shape;210;p36"/>
          <p:cNvSpPr txBox="1"/>
          <p:nvPr>
            <p:ph type="title"/>
          </p:nvPr>
        </p:nvSpPr>
        <p:spPr>
          <a:xfrm>
            <a:off x="831850" y="1709738"/>
            <a:ext cx="10515600" cy="28527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6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11" name="Google Shape;211;p36"/>
          <p:cNvSpPr txBox="1"/>
          <p:nvPr>
            <p:ph idx="1" type="body"/>
          </p:nvPr>
        </p:nvSpPr>
        <p:spPr>
          <a:xfrm>
            <a:off x="831850" y="4589463"/>
            <a:ext cx="10515600" cy="15003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100"/>
              </a:spcBef>
              <a:spcAft>
                <a:spcPts val="0"/>
              </a:spcAft>
              <a:buClr>
                <a:srgbClr val="888888"/>
              </a:buClr>
              <a:buSzPts val="28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4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2000"/>
              <a:buFont typeface="Arial"/>
              <a:buNone/>
              <a:defRPr b="0" i="0" sz="19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900"/>
              <a:buFont typeface="Arial"/>
              <a:buNone/>
              <a:defRPr b="0" i="0" sz="1600" u="none" cap="none" strike="noStrike">
                <a:solidFill>
                  <a:srgbClr val="888888"/>
                </a:solidFill>
                <a:latin typeface="Calibri"/>
                <a:ea typeface="Calibri"/>
                <a:cs typeface="Calibri"/>
                <a:sym typeface="Calibri"/>
              </a:defRPr>
            </a:lvl9pPr>
          </a:lstStyle>
          <a:p/>
        </p:txBody>
      </p:sp>
      <p:sp>
        <p:nvSpPr>
          <p:cNvPr id="212" name="Google Shape;212;p36"/>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13" name="Google Shape;213;p36"/>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14" name="Google Shape;214;p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15" name="Shape 215"/>
        <p:cNvGrpSpPr/>
        <p:nvPr/>
      </p:nvGrpSpPr>
      <p:grpSpPr>
        <a:xfrm>
          <a:off x="0" y="0"/>
          <a:ext cx="0" cy="0"/>
          <a:chOff x="0" y="0"/>
          <a:chExt cx="0" cy="0"/>
        </a:xfrm>
      </p:grpSpPr>
      <p:sp>
        <p:nvSpPr>
          <p:cNvPr id="216" name="Google Shape;216;p37"/>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17" name="Google Shape;217;p37"/>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18" name="Google Shape;218;p37"/>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19" name="Google Shape;219;p37"/>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20" name="Google Shape;220;p37"/>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21" name="Google Shape;221;p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22" name="Shape 222"/>
        <p:cNvGrpSpPr/>
        <p:nvPr/>
      </p:nvGrpSpPr>
      <p:grpSpPr>
        <a:xfrm>
          <a:off x="0" y="0"/>
          <a:ext cx="0" cy="0"/>
          <a:chOff x="0" y="0"/>
          <a:chExt cx="0" cy="0"/>
        </a:xfrm>
      </p:grpSpPr>
      <p:sp>
        <p:nvSpPr>
          <p:cNvPr id="223" name="Google Shape;223;p38"/>
          <p:cNvSpPr txBox="1"/>
          <p:nvPr>
            <p:ph type="title"/>
          </p:nvPr>
        </p:nvSpPr>
        <p:spPr>
          <a:xfrm>
            <a:off x="839788"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24" name="Google Shape;224;p38"/>
          <p:cNvSpPr txBox="1"/>
          <p:nvPr>
            <p:ph idx="1" type="body"/>
          </p:nvPr>
        </p:nvSpPr>
        <p:spPr>
          <a:xfrm>
            <a:off x="839788" y="1681163"/>
            <a:ext cx="5157900" cy="8241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9pPr>
          </a:lstStyle>
          <a:p/>
        </p:txBody>
      </p:sp>
      <p:sp>
        <p:nvSpPr>
          <p:cNvPr id="225" name="Google Shape;225;p38"/>
          <p:cNvSpPr txBox="1"/>
          <p:nvPr>
            <p:ph idx="2" type="body"/>
          </p:nvPr>
        </p:nvSpPr>
        <p:spPr>
          <a:xfrm>
            <a:off x="839788" y="2505075"/>
            <a:ext cx="5157900" cy="368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26" name="Google Shape;226;p38"/>
          <p:cNvSpPr txBox="1"/>
          <p:nvPr>
            <p:ph idx="3" type="body"/>
          </p:nvPr>
        </p:nvSpPr>
        <p:spPr>
          <a:xfrm>
            <a:off x="6172200" y="1681163"/>
            <a:ext cx="5183100" cy="824100"/>
          </a:xfrm>
          <a:prstGeom prst="rect">
            <a:avLst/>
          </a:prstGeom>
          <a:noFill/>
          <a:ln>
            <a:noFill/>
          </a:ln>
        </p:spPr>
        <p:txBody>
          <a:bodyPr anchorCtr="0" anchor="b"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1" i="0" sz="1600" u="none" cap="none" strike="noStrike">
                <a:solidFill>
                  <a:schemeClr val="dk1"/>
                </a:solidFill>
                <a:latin typeface="Calibri"/>
                <a:ea typeface="Calibri"/>
                <a:cs typeface="Calibri"/>
                <a:sym typeface="Calibri"/>
              </a:defRPr>
            </a:lvl9pPr>
          </a:lstStyle>
          <a:p/>
        </p:txBody>
      </p:sp>
      <p:sp>
        <p:nvSpPr>
          <p:cNvPr id="227" name="Google Shape;227;p38"/>
          <p:cNvSpPr txBox="1"/>
          <p:nvPr>
            <p:ph idx="4" type="body"/>
          </p:nvPr>
        </p:nvSpPr>
        <p:spPr>
          <a:xfrm>
            <a:off x="6172200" y="2505075"/>
            <a:ext cx="5183100" cy="368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28" name="Google Shape;228;p38"/>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29" name="Google Shape;229;p38"/>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30" name="Google Shape;230;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31" name="Shape 231"/>
        <p:cNvGrpSpPr/>
        <p:nvPr/>
      </p:nvGrpSpPr>
      <p:grpSpPr>
        <a:xfrm>
          <a:off x="0" y="0"/>
          <a:ext cx="0" cy="0"/>
          <a:chOff x="0" y="0"/>
          <a:chExt cx="0" cy="0"/>
        </a:xfrm>
      </p:grpSpPr>
      <p:sp>
        <p:nvSpPr>
          <p:cNvPr id="232" name="Google Shape;232;p39"/>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33" name="Google Shape;233;p39"/>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34" name="Google Shape;234;p39"/>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35" name="Google Shape;235;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36" name="Shape 236"/>
        <p:cNvGrpSpPr/>
        <p:nvPr/>
      </p:nvGrpSpPr>
      <p:grpSpPr>
        <a:xfrm>
          <a:off x="0" y="0"/>
          <a:ext cx="0" cy="0"/>
          <a:chOff x="0" y="0"/>
          <a:chExt cx="0" cy="0"/>
        </a:xfrm>
      </p:grpSpPr>
      <p:sp>
        <p:nvSpPr>
          <p:cNvPr id="237" name="Google Shape;237;p40"/>
          <p:cNvSpPr txBox="1"/>
          <p:nvPr>
            <p:ph type="title"/>
          </p:nvPr>
        </p:nvSpPr>
        <p:spPr>
          <a:xfrm>
            <a:off x="839788" y="457200"/>
            <a:ext cx="3932100" cy="16005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38" name="Google Shape;238;p40"/>
          <p:cNvSpPr txBox="1"/>
          <p:nvPr>
            <p:ph idx="1" type="body"/>
          </p:nvPr>
        </p:nvSpPr>
        <p:spPr>
          <a:xfrm>
            <a:off x="5183188" y="987425"/>
            <a:ext cx="6172500" cy="4873500"/>
          </a:xfrm>
          <a:prstGeom prst="rect">
            <a:avLst/>
          </a:prstGeom>
          <a:noFill/>
          <a:ln>
            <a:noFill/>
          </a:ln>
        </p:spPr>
        <p:txBody>
          <a:bodyPr anchorCtr="0" anchor="t" bIns="91425" lIns="91425" spcFirstLastPara="1" rIns="91425" wrap="square" tIns="91425"/>
          <a:lstStyle>
            <a:lvl1pPr indent="-431800" lvl="0" marL="457200" marR="0" rtl="0" algn="l">
              <a:lnSpc>
                <a:spcPct val="90000"/>
              </a:lnSpc>
              <a:spcBef>
                <a:spcPts val="11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9" name="Google Shape;239;p40"/>
          <p:cNvSpPr txBox="1"/>
          <p:nvPr>
            <p:ph idx="2" type="body"/>
          </p:nvPr>
        </p:nvSpPr>
        <p:spPr>
          <a:xfrm>
            <a:off x="839788" y="2057400"/>
            <a:ext cx="3932100" cy="38115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9pPr>
          </a:lstStyle>
          <a:p/>
        </p:txBody>
      </p:sp>
      <p:sp>
        <p:nvSpPr>
          <p:cNvPr id="240" name="Google Shape;240;p40"/>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41" name="Google Shape;241;p40"/>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42" name="Google Shape;242;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43" name="Shape 243"/>
        <p:cNvGrpSpPr/>
        <p:nvPr/>
      </p:nvGrpSpPr>
      <p:grpSpPr>
        <a:xfrm>
          <a:off x="0" y="0"/>
          <a:ext cx="0" cy="0"/>
          <a:chOff x="0" y="0"/>
          <a:chExt cx="0" cy="0"/>
        </a:xfrm>
      </p:grpSpPr>
      <p:sp>
        <p:nvSpPr>
          <p:cNvPr id="244" name="Google Shape;244;p41"/>
          <p:cNvSpPr txBox="1"/>
          <p:nvPr>
            <p:ph type="title"/>
          </p:nvPr>
        </p:nvSpPr>
        <p:spPr>
          <a:xfrm>
            <a:off x="839788" y="457200"/>
            <a:ext cx="3932100" cy="1600500"/>
          </a:xfrm>
          <a:prstGeom prst="rect">
            <a:avLst/>
          </a:prstGeom>
          <a:noFill/>
          <a:ln>
            <a:noFill/>
          </a:ln>
        </p:spPr>
        <p:txBody>
          <a:bodyPr anchorCtr="0" anchor="b"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3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45" name="Google Shape;245;p41"/>
          <p:cNvSpPr/>
          <p:nvPr>
            <p:ph idx="2" type="pic"/>
          </p:nvPr>
        </p:nvSpPr>
        <p:spPr>
          <a:xfrm>
            <a:off x="5183188" y="987425"/>
            <a:ext cx="6172500" cy="4873500"/>
          </a:xfrm>
          <a:prstGeom prst="rect">
            <a:avLst/>
          </a:prstGeom>
          <a:noFill/>
          <a:ln>
            <a:noFill/>
          </a:ln>
        </p:spPr>
        <p:txBody>
          <a:bodyPr anchorCtr="0" anchor="t" bIns="91425" lIns="91425" spcFirstLastPara="1" rIns="91425" wrap="square" tIns="91425"/>
          <a:lstStyle>
            <a:lvl1pPr lvl="0" marR="0" rtl="0" algn="l">
              <a:lnSpc>
                <a:spcPct val="90000"/>
              </a:lnSpc>
              <a:spcBef>
                <a:spcPts val="1100"/>
              </a:spcBef>
              <a:spcAft>
                <a:spcPts val="0"/>
              </a:spcAft>
              <a:buClr>
                <a:schemeClr val="dk1"/>
              </a:buClr>
              <a:buSzPts val="15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15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15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500"/>
              <a:buFont typeface="Arial"/>
              <a:buNone/>
              <a:defRPr b="0" i="0" sz="2000" u="none" cap="none" strike="noStrike">
                <a:solidFill>
                  <a:schemeClr val="dk1"/>
                </a:solidFill>
                <a:latin typeface="Calibri"/>
                <a:ea typeface="Calibri"/>
                <a:cs typeface="Calibri"/>
                <a:sym typeface="Calibri"/>
              </a:defRPr>
            </a:lvl9pPr>
          </a:lstStyle>
          <a:p/>
        </p:txBody>
      </p:sp>
      <p:sp>
        <p:nvSpPr>
          <p:cNvPr id="246" name="Google Shape;246;p41"/>
          <p:cNvSpPr txBox="1"/>
          <p:nvPr>
            <p:ph idx="1" type="body"/>
          </p:nvPr>
        </p:nvSpPr>
        <p:spPr>
          <a:xfrm>
            <a:off x="839788" y="2057400"/>
            <a:ext cx="3932100" cy="38115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1100"/>
              </a:spcBef>
              <a:spcAft>
                <a:spcPts val="0"/>
              </a:spcAft>
              <a:buClr>
                <a:schemeClr val="dk1"/>
              </a:buClr>
              <a:buSzPts val="28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400"/>
              <a:buFont typeface="Arial"/>
              <a:buNone/>
              <a:defRPr b="0" i="0" sz="15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20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900"/>
              <a:buFont typeface="Arial"/>
              <a:buNone/>
              <a:defRPr b="0" i="0" sz="1100" u="none" cap="none" strike="noStrike">
                <a:solidFill>
                  <a:schemeClr val="dk1"/>
                </a:solidFill>
                <a:latin typeface="Calibri"/>
                <a:ea typeface="Calibri"/>
                <a:cs typeface="Calibri"/>
                <a:sym typeface="Calibri"/>
              </a:defRPr>
            </a:lvl9pPr>
          </a:lstStyle>
          <a:p/>
        </p:txBody>
      </p:sp>
      <p:sp>
        <p:nvSpPr>
          <p:cNvPr id="247" name="Google Shape;247;p4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48" name="Google Shape;248;p4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49" name="Google Shape;249;p4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50" name="Shape 250"/>
        <p:cNvGrpSpPr/>
        <p:nvPr/>
      </p:nvGrpSpPr>
      <p:grpSpPr>
        <a:xfrm>
          <a:off x="0" y="0"/>
          <a:ext cx="0" cy="0"/>
          <a:chOff x="0" y="0"/>
          <a:chExt cx="0" cy="0"/>
        </a:xfrm>
      </p:grpSpPr>
      <p:sp>
        <p:nvSpPr>
          <p:cNvPr id="251" name="Google Shape;251;p4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52" name="Google Shape;252;p42"/>
          <p:cNvSpPr txBox="1"/>
          <p:nvPr>
            <p:ph idx="1" type="body"/>
          </p:nvPr>
        </p:nvSpPr>
        <p:spPr>
          <a:xfrm rot="5400000">
            <a:off x="3920400" y="-1256575"/>
            <a:ext cx="4351200" cy="105156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53" name="Google Shape;253;p4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54" name="Google Shape;254;p4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55" name="Google Shape;255;p4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56" name="Shape 256"/>
        <p:cNvGrpSpPr/>
        <p:nvPr/>
      </p:nvGrpSpPr>
      <p:grpSpPr>
        <a:xfrm>
          <a:off x="0" y="0"/>
          <a:ext cx="0" cy="0"/>
          <a:chOff x="0" y="0"/>
          <a:chExt cx="0" cy="0"/>
        </a:xfrm>
      </p:grpSpPr>
      <p:sp>
        <p:nvSpPr>
          <p:cNvPr id="257" name="Google Shape;257;p43"/>
          <p:cNvSpPr txBox="1"/>
          <p:nvPr>
            <p:ph type="title"/>
          </p:nvPr>
        </p:nvSpPr>
        <p:spPr>
          <a:xfrm rot="5400000">
            <a:off x="7133400" y="1956625"/>
            <a:ext cx="5811900" cy="26289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58" name="Google Shape;258;p43"/>
          <p:cNvSpPr txBox="1"/>
          <p:nvPr>
            <p:ph idx="1" type="body"/>
          </p:nvPr>
        </p:nvSpPr>
        <p:spPr>
          <a:xfrm rot="5400000">
            <a:off x="1799400" y="-596075"/>
            <a:ext cx="5811900" cy="77343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59" name="Google Shape;259;p43"/>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60" name="Google Shape;260;p43"/>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61" name="Google Shape;261;p4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31" name="Shape 31"/>
        <p:cNvGrpSpPr/>
        <p:nvPr/>
      </p:nvGrpSpPr>
      <p:grpSpPr>
        <a:xfrm>
          <a:off x="0" y="0"/>
          <a:ext cx="0" cy="0"/>
          <a:chOff x="0" y="0"/>
          <a:chExt cx="0" cy="0"/>
        </a:xfrm>
      </p:grpSpPr>
      <p:sp>
        <p:nvSpPr>
          <p:cNvPr id="32" name="Google Shape;32;p5"/>
          <p:cNvSpPr txBox="1"/>
          <p:nvPr>
            <p:ph type="ctrTitle"/>
          </p:nvPr>
        </p:nvSpPr>
        <p:spPr>
          <a:xfrm>
            <a:off x="6169306" y="647277"/>
            <a:ext cx="5682725" cy="1556661"/>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400"/>
              <a:buFont typeface="Calibri"/>
              <a:buNone/>
              <a:defRPr b="0" i="0" sz="44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5"/>
          <p:cNvSpPr txBox="1"/>
          <p:nvPr>
            <p:ph idx="1" type="subTitle"/>
          </p:nvPr>
        </p:nvSpPr>
        <p:spPr>
          <a:xfrm>
            <a:off x="6169305" y="2262553"/>
            <a:ext cx="5682725" cy="1655762"/>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F6772F"/>
              </a:buClr>
              <a:buSzPts val="2800"/>
              <a:buFont typeface="Arial"/>
              <a:buNone/>
              <a:defRPr b="0" i="0" sz="2800" u="none" cap="none" strike="noStrike">
                <a:solidFill>
                  <a:srgbClr val="F6772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pic>
        <p:nvPicPr>
          <p:cNvPr id="34" name="Google Shape;34;p5"/>
          <p:cNvPicPr preferRelativeResize="0"/>
          <p:nvPr/>
        </p:nvPicPr>
        <p:blipFill rotWithShape="1">
          <a:blip r:embed="rId2">
            <a:alphaModFix/>
          </a:blip>
          <a:srcRect b="0" l="0" r="0" t="0"/>
          <a:stretch/>
        </p:blipFill>
        <p:spPr>
          <a:xfrm>
            <a:off x="0" y="0"/>
            <a:ext cx="6008077" cy="6858000"/>
          </a:xfrm>
          <a:prstGeom prst="rect">
            <a:avLst/>
          </a:prstGeom>
          <a:noFill/>
          <a:ln>
            <a:noFill/>
          </a:ln>
        </p:spPr>
      </p:pic>
      <p:pic>
        <p:nvPicPr>
          <p:cNvPr id="35" name="Google Shape;35;p5"/>
          <p:cNvPicPr preferRelativeResize="0"/>
          <p:nvPr/>
        </p:nvPicPr>
        <p:blipFill rotWithShape="1">
          <a:blip r:embed="rId3">
            <a:alphaModFix/>
          </a:blip>
          <a:srcRect b="0" l="0" r="0" t="0"/>
          <a:stretch/>
        </p:blipFill>
        <p:spPr>
          <a:xfrm>
            <a:off x="8194430" y="6022923"/>
            <a:ext cx="3657600" cy="56180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66" name="Shape 266"/>
        <p:cNvGrpSpPr/>
        <p:nvPr/>
      </p:nvGrpSpPr>
      <p:grpSpPr>
        <a:xfrm>
          <a:off x="0" y="0"/>
          <a:ext cx="0" cy="0"/>
          <a:chOff x="0" y="0"/>
          <a:chExt cx="0" cy="0"/>
        </a:xfrm>
      </p:grpSpPr>
      <p:sp>
        <p:nvSpPr>
          <p:cNvPr id="267" name="Google Shape;267;p45"/>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68" name="Google Shape;268;p45"/>
          <p:cNvSpPr txBox="1"/>
          <p:nvPr>
            <p:ph idx="1" type="body"/>
          </p:nvPr>
        </p:nvSpPr>
        <p:spPr>
          <a:xfrm>
            <a:off x="333487" y="1306272"/>
            <a:ext cx="11521500" cy="4858500"/>
          </a:xfrm>
          <a:prstGeom prst="rect">
            <a:avLst/>
          </a:prstGeom>
          <a:noFill/>
          <a:ln>
            <a:noFill/>
          </a:ln>
        </p:spPr>
        <p:txBody>
          <a:bodyPr anchorCtr="0" anchor="t" bIns="45700" lIns="91425" spcFirstLastPara="1" rIns="91425" wrap="square" tIns="45700"/>
          <a:lstStyle>
            <a:lvl1pPr indent="-412750" lvl="0" marL="457200" marR="0" rtl="0" algn="l">
              <a:lnSpc>
                <a:spcPct val="90000"/>
              </a:lnSpc>
              <a:spcBef>
                <a:spcPts val="1100"/>
              </a:spcBef>
              <a:spcAft>
                <a:spcPts val="0"/>
              </a:spcAft>
              <a:buClr>
                <a:srgbClr val="FF0066"/>
              </a:buClr>
              <a:buSzPts val="2900"/>
              <a:buFont typeface="Arial"/>
              <a:buChar char="•"/>
              <a:defRPr b="0" i="0" sz="3600" u="none" cap="none" strike="noStrike">
                <a:solidFill>
                  <a:srgbClr val="595959"/>
                </a:solidFill>
                <a:latin typeface="Calibri"/>
                <a:ea typeface="Calibri"/>
                <a:cs typeface="Calibri"/>
                <a:sym typeface="Calibri"/>
              </a:defRPr>
            </a:lvl1pPr>
            <a:lvl2pPr indent="-387350" lvl="1" marL="914400" marR="0" rtl="0" algn="l">
              <a:lnSpc>
                <a:spcPct val="90000"/>
              </a:lnSpc>
              <a:spcBef>
                <a:spcPts val="500"/>
              </a:spcBef>
              <a:spcAft>
                <a:spcPts val="0"/>
              </a:spcAft>
              <a:buClr>
                <a:srgbClr val="FF0066"/>
              </a:buClr>
              <a:buSzPts val="2500"/>
              <a:buFont typeface="Arial"/>
              <a:buChar char="•"/>
              <a:defRPr b="0" i="0" sz="3200" u="none" cap="none" strike="noStrike">
                <a:solidFill>
                  <a:srgbClr val="595959"/>
                </a:solidFill>
                <a:latin typeface="Calibri"/>
                <a:ea typeface="Calibri"/>
                <a:cs typeface="Calibri"/>
                <a:sym typeface="Calibri"/>
              </a:defRPr>
            </a:lvl2pPr>
            <a:lvl3pPr indent="-374650" lvl="2" marL="1371600" marR="0" rtl="0" algn="l">
              <a:lnSpc>
                <a:spcPct val="90000"/>
              </a:lnSpc>
              <a:spcBef>
                <a:spcPts val="5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69" name="Google Shape;269;p45"/>
          <p:cNvSpPr txBox="1"/>
          <p:nvPr/>
        </p:nvSpPr>
        <p:spPr>
          <a:xfrm>
            <a:off x="2983530" y="6452238"/>
            <a:ext cx="4148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 Copyright 2018 Sangoma Technologies</a:t>
            </a:r>
            <a:endParaRPr b="0" i="0" sz="1500" u="none" cap="none" strike="noStrike">
              <a:solidFill>
                <a:srgbClr val="000000"/>
              </a:solidFill>
              <a:latin typeface="Arial"/>
              <a:ea typeface="Arial"/>
              <a:cs typeface="Arial"/>
              <a:sym typeface="Arial"/>
            </a:endParaRPr>
          </a:p>
        </p:txBody>
      </p:sp>
      <p:sp>
        <p:nvSpPr>
          <p:cNvPr id="270" name="Google Shape;270;p45"/>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271" name="Shape 271"/>
        <p:cNvGrpSpPr/>
        <p:nvPr/>
      </p:nvGrpSpPr>
      <p:grpSpPr>
        <a:xfrm>
          <a:off x="0" y="0"/>
          <a:ext cx="0" cy="0"/>
          <a:chOff x="0" y="0"/>
          <a:chExt cx="0" cy="0"/>
        </a:xfrm>
      </p:grpSpPr>
      <p:sp>
        <p:nvSpPr>
          <p:cNvPr id="272" name="Google Shape;272;p46"/>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73" name="Google Shape;273;p46"/>
          <p:cNvSpPr txBox="1"/>
          <p:nvPr/>
        </p:nvSpPr>
        <p:spPr>
          <a:xfrm>
            <a:off x="2983530" y="6452238"/>
            <a:ext cx="4148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 Copyright 2018 Sangoma Technologies</a:t>
            </a:r>
            <a:endParaRPr b="0" i="0" sz="1500" u="none" cap="none" strike="noStrike">
              <a:solidFill>
                <a:srgbClr val="000000"/>
              </a:solidFill>
              <a:latin typeface="Arial"/>
              <a:ea typeface="Arial"/>
              <a:cs typeface="Arial"/>
              <a:sym typeface="Arial"/>
            </a:endParaRPr>
          </a:p>
        </p:txBody>
      </p:sp>
      <p:sp>
        <p:nvSpPr>
          <p:cNvPr id="274" name="Google Shape;274;p46"/>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losing slide" showMasterSp="0">
  <p:cSld name="Closing slide">
    <p:spTree>
      <p:nvGrpSpPr>
        <p:cNvPr id="275" name="Shape 275"/>
        <p:cNvGrpSpPr/>
        <p:nvPr/>
      </p:nvGrpSpPr>
      <p:grpSpPr>
        <a:xfrm>
          <a:off x="0" y="0"/>
          <a:ext cx="0" cy="0"/>
          <a:chOff x="0" y="0"/>
          <a:chExt cx="0" cy="0"/>
        </a:xfrm>
      </p:grpSpPr>
      <p:sp>
        <p:nvSpPr>
          <p:cNvPr id="276" name="Google Shape;276;p47"/>
          <p:cNvSpPr txBox="1"/>
          <p:nvPr/>
        </p:nvSpPr>
        <p:spPr>
          <a:xfrm>
            <a:off x="785701" y="1253946"/>
            <a:ext cx="5730300" cy="203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chemeClr val="lt1"/>
                </a:solidFill>
                <a:latin typeface="Calibri"/>
                <a:ea typeface="Calibri"/>
                <a:cs typeface="Calibri"/>
                <a:sym typeface="Calibri"/>
              </a:rPr>
              <a:t>THANK YOU!</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300"/>
              <a:buFont typeface="Arial"/>
              <a:buNone/>
            </a:pPr>
            <a:r>
              <a:t/>
            </a:r>
            <a:endParaRPr b="1" i="0" sz="43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chemeClr val="lt1"/>
                </a:solidFill>
                <a:latin typeface="Calibri"/>
                <a:ea typeface="Calibri"/>
                <a:cs typeface="Calibri"/>
                <a:sym typeface="Calibri"/>
              </a:rPr>
              <a:t>Q&amp;A</a:t>
            </a:r>
            <a:endParaRPr b="0" i="0" sz="1500" u="none" cap="none" strike="noStrike">
              <a:solidFill>
                <a:srgbClr val="000000"/>
              </a:solidFill>
              <a:latin typeface="Arial"/>
              <a:ea typeface="Arial"/>
              <a:cs typeface="Arial"/>
              <a:sym typeface="Arial"/>
            </a:endParaRPr>
          </a:p>
        </p:txBody>
      </p:sp>
      <p:sp>
        <p:nvSpPr>
          <p:cNvPr id="277" name="Google Shape;277;p47"/>
          <p:cNvSpPr txBox="1"/>
          <p:nvPr/>
        </p:nvSpPr>
        <p:spPr>
          <a:xfrm>
            <a:off x="785701" y="6452238"/>
            <a:ext cx="4148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Calibri"/>
                <a:ea typeface="Calibri"/>
                <a:cs typeface="Calibri"/>
                <a:sym typeface="Calibri"/>
              </a:rPr>
              <a:t>© Copyright 2018 Sangoma Technologies</a:t>
            </a:r>
            <a:endParaRPr b="0" i="0" sz="1500" u="none" cap="none" strike="noStrike">
              <a:solidFill>
                <a:srgbClr val="000000"/>
              </a:solidFill>
              <a:latin typeface="Arial"/>
              <a:ea typeface="Arial"/>
              <a:cs typeface="Arial"/>
              <a:sym typeface="Arial"/>
            </a:endParaRPr>
          </a:p>
        </p:txBody>
      </p:sp>
      <p:pic>
        <p:nvPicPr>
          <p:cNvPr id="278" name="Google Shape;278;p47"/>
          <p:cNvPicPr preferRelativeResize="0"/>
          <p:nvPr/>
        </p:nvPicPr>
        <p:blipFill rotWithShape="1">
          <a:blip r:embed="rId2">
            <a:alphaModFix/>
          </a:blip>
          <a:srcRect b="0" l="0" r="0" t="0"/>
          <a:stretch/>
        </p:blipFill>
        <p:spPr>
          <a:xfrm>
            <a:off x="1" y="0"/>
            <a:ext cx="12191999" cy="6858001"/>
          </a:xfrm>
          <a:prstGeom prst="rect">
            <a:avLst/>
          </a:prstGeom>
          <a:noFill/>
          <a:ln>
            <a:noFill/>
          </a:ln>
        </p:spPr>
      </p:pic>
      <p:sp>
        <p:nvSpPr>
          <p:cNvPr id="279" name="Google Shape;279;p47"/>
          <p:cNvSpPr/>
          <p:nvPr/>
        </p:nvSpPr>
        <p:spPr>
          <a:xfrm>
            <a:off x="1" y="0"/>
            <a:ext cx="12192000" cy="6858000"/>
          </a:xfrm>
          <a:prstGeom prst="rect">
            <a:avLst/>
          </a:prstGeom>
          <a:solidFill>
            <a:srgbClr val="005DA6">
              <a:alpha val="80000"/>
            </a:srgbClr>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280" name="Google Shape;280;p47"/>
          <p:cNvSpPr txBox="1"/>
          <p:nvPr/>
        </p:nvSpPr>
        <p:spPr>
          <a:xfrm>
            <a:off x="281609" y="1277392"/>
            <a:ext cx="5730300" cy="7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300"/>
              <a:buFont typeface="Arial"/>
              <a:buNone/>
            </a:pPr>
            <a:r>
              <a:rPr b="1" i="0" lang="en-US" sz="4300" u="none" cap="none" strike="noStrike">
                <a:solidFill>
                  <a:schemeClr val="lt1"/>
                </a:solidFill>
                <a:latin typeface="Calibri"/>
                <a:ea typeface="Calibri"/>
                <a:cs typeface="Calibri"/>
                <a:sym typeface="Calibri"/>
              </a:rPr>
              <a:t>THANK YOU!</a:t>
            </a:r>
            <a:endParaRPr b="0" i="0" sz="15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281" name="Shape 281"/>
        <p:cNvGrpSpPr/>
        <p:nvPr/>
      </p:nvGrpSpPr>
      <p:grpSpPr>
        <a:xfrm>
          <a:off x="0" y="0"/>
          <a:ext cx="0" cy="0"/>
          <a:chOff x="0" y="0"/>
          <a:chExt cx="0" cy="0"/>
        </a:xfrm>
      </p:grpSpPr>
      <p:sp>
        <p:nvSpPr>
          <p:cNvPr id="282" name="Google Shape;282;p48"/>
          <p:cNvSpPr txBox="1"/>
          <p:nvPr>
            <p:ph type="ctrTitle"/>
          </p:nvPr>
        </p:nvSpPr>
        <p:spPr>
          <a:xfrm>
            <a:off x="6169306" y="647277"/>
            <a:ext cx="5682900" cy="15567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400"/>
              <a:buFont typeface="Calibri"/>
              <a:buNone/>
              <a:defRPr b="0" i="0" sz="44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83" name="Google Shape;283;p48"/>
          <p:cNvSpPr txBox="1"/>
          <p:nvPr>
            <p:ph idx="1" type="subTitle"/>
          </p:nvPr>
        </p:nvSpPr>
        <p:spPr>
          <a:xfrm>
            <a:off x="6169305" y="2262553"/>
            <a:ext cx="5682900" cy="1655700"/>
          </a:xfrm>
          <a:prstGeom prst="rect">
            <a:avLst/>
          </a:prstGeom>
          <a:noFill/>
          <a:ln>
            <a:noFill/>
          </a:ln>
        </p:spPr>
        <p:txBody>
          <a:bodyPr anchorCtr="0" anchor="t" bIns="45700" lIns="91425" spcFirstLastPara="1" rIns="91425" wrap="square" tIns="45700"/>
          <a:lstStyle>
            <a:lvl1pPr lvl="0" marR="0" rtl="0" algn="l">
              <a:lnSpc>
                <a:spcPct val="90000"/>
              </a:lnSpc>
              <a:spcBef>
                <a:spcPts val="11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900"/>
              <a:buFont typeface="Arial"/>
              <a:buNone/>
              <a:defRPr b="0" i="0" sz="19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pic>
        <p:nvPicPr>
          <p:cNvPr id="284" name="Google Shape;284;p48"/>
          <p:cNvPicPr preferRelativeResize="0"/>
          <p:nvPr/>
        </p:nvPicPr>
        <p:blipFill rotWithShape="1">
          <a:blip r:embed="rId2">
            <a:alphaModFix/>
          </a:blip>
          <a:srcRect b="0" l="0" r="0" t="0"/>
          <a:stretch/>
        </p:blipFill>
        <p:spPr>
          <a:xfrm>
            <a:off x="0" y="0"/>
            <a:ext cx="6008076" cy="6857999"/>
          </a:xfrm>
          <a:prstGeom prst="rect">
            <a:avLst/>
          </a:prstGeom>
          <a:noFill/>
          <a:ln>
            <a:noFill/>
          </a:ln>
        </p:spPr>
      </p:pic>
      <p:sp>
        <p:nvSpPr>
          <p:cNvPr id="285" name="Google Shape;285;p48"/>
          <p:cNvSpPr/>
          <p:nvPr/>
        </p:nvSpPr>
        <p:spPr>
          <a:xfrm>
            <a:off x="8194430" y="6022923"/>
            <a:ext cx="3657600" cy="561900"/>
          </a:xfrm>
          <a:prstGeom prst="rect">
            <a:avLst/>
          </a:prstGeom>
          <a:solidFill>
            <a:srgbClr val="FFFFFF"/>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286" name="Shape 286"/>
        <p:cNvGrpSpPr/>
        <p:nvPr/>
      </p:nvGrpSpPr>
      <p:grpSpPr>
        <a:xfrm>
          <a:off x="0" y="0"/>
          <a:ext cx="0" cy="0"/>
          <a:chOff x="0" y="0"/>
          <a:chExt cx="0" cy="0"/>
        </a:xfrm>
      </p:grpSpPr>
      <p:sp>
        <p:nvSpPr>
          <p:cNvPr id="287" name="Google Shape;287;p49"/>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88" name="Google Shape;288;p49"/>
          <p:cNvSpPr txBox="1"/>
          <p:nvPr>
            <p:ph idx="1" type="body"/>
          </p:nvPr>
        </p:nvSpPr>
        <p:spPr>
          <a:xfrm>
            <a:off x="333487" y="1212488"/>
            <a:ext cx="5664000" cy="49656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289" name="Google Shape;289;p49"/>
          <p:cNvSpPr txBox="1"/>
          <p:nvPr/>
        </p:nvSpPr>
        <p:spPr>
          <a:xfrm>
            <a:off x="2983530" y="6452238"/>
            <a:ext cx="4148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 Copyright 2018 Sangoma Technologies</a:t>
            </a:r>
            <a:endParaRPr b="0" i="0" sz="1500" u="none" cap="none" strike="noStrike">
              <a:solidFill>
                <a:srgbClr val="000000"/>
              </a:solidFill>
              <a:latin typeface="Arial"/>
              <a:ea typeface="Arial"/>
              <a:cs typeface="Arial"/>
              <a:sym typeface="Arial"/>
            </a:endParaRPr>
          </a:p>
        </p:txBody>
      </p:sp>
      <p:sp>
        <p:nvSpPr>
          <p:cNvPr id="290" name="Google Shape;290;p49"/>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291" name="Google Shape;291;p49"/>
          <p:cNvSpPr txBox="1"/>
          <p:nvPr>
            <p:ph idx="2" type="body"/>
          </p:nvPr>
        </p:nvSpPr>
        <p:spPr>
          <a:xfrm>
            <a:off x="6190838" y="1212488"/>
            <a:ext cx="5664000" cy="49656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p:cSld name="Title Subtitle and Content">
    <p:spTree>
      <p:nvGrpSpPr>
        <p:cNvPr id="292" name="Shape 292"/>
        <p:cNvGrpSpPr/>
        <p:nvPr/>
      </p:nvGrpSpPr>
      <p:grpSpPr>
        <a:xfrm>
          <a:off x="0" y="0"/>
          <a:ext cx="0" cy="0"/>
          <a:chOff x="0" y="0"/>
          <a:chExt cx="0" cy="0"/>
        </a:xfrm>
      </p:grpSpPr>
      <p:sp>
        <p:nvSpPr>
          <p:cNvPr id="293" name="Google Shape;293;p50"/>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294" name="Google Shape;294;p50"/>
          <p:cNvSpPr txBox="1"/>
          <p:nvPr>
            <p:ph idx="1" type="body"/>
          </p:nvPr>
        </p:nvSpPr>
        <p:spPr>
          <a:xfrm>
            <a:off x="333487" y="1076731"/>
            <a:ext cx="11521500" cy="59160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100"/>
              </a:spcBef>
              <a:spcAft>
                <a:spcPts val="0"/>
              </a:spcAft>
              <a:buClr>
                <a:srgbClr val="595959"/>
              </a:buClr>
              <a:buSzPts val="2800"/>
              <a:buFont typeface="Arial"/>
              <a:buNone/>
              <a:defRPr b="0" i="0" sz="2800" u="none" cap="none" strike="noStrike">
                <a:solidFill>
                  <a:srgbClr val="595959"/>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900"/>
              <a:buFont typeface="Arial"/>
              <a:buNone/>
              <a:defRPr b="0" i="0" sz="19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95" name="Google Shape;295;p50"/>
          <p:cNvSpPr txBox="1"/>
          <p:nvPr/>
        </p:nvSpPr>
        <p:spPr>
          <a:xfrm>
            <a:off x="2983530" y="6452238"/>
            <a:ext cx="4148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 Copyright 2018 Sangoma Technologies</a:t>
            </a:r>
            <a:endParaRPr b="0" i="0" sz="1500" u="none" cap="none" strike="noStrike">
              <a:solidFill>
                <a:srgbClr val="000000"/>
              </a:solidFill>
              <a:latin typeface="Arial"/>
              <a:ea typeface="Arial"/>
              <a:cs typeface="Arial"/>
              <a:sym typeface="Arial"/>
            </a:endParaRPr>
          </a:p>
        </p:txBody>
      </p:sp>
      <p:sp>
        <p:nvSpPr>
          <p:cNvPr id="296" name="Google Shape;296;p50"/>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297" name="Google Shape;297;p50"/>
          <p:cNvSpPr txBox="1"/>
          <p:nvPr>
            <p:ph idx="2" type="body"/>
          </p:nvPr>
        </p:nvSpPr>
        <p:spPr>
          <a:xfrm>
            <a:off x="333487" y="1794076"/>
            <a:ext cx="11521500" cy="4370400"/>
          </a:xfrm>
          <a:prstGeom prst="rect">
            <a:avLst/>
          </a:prstGeom>
          <a:noFill/>
          <a:ln>
            <a:noFill/>
          </a:ln>
        </p:spPr>
        <p:txBody>
          <a:bodyPr anchorCtr="0" anchor="t" bIns="45700" lIns="91425" spcFirstLastPara="1" rIns="91425" wrap="square" tIns="45700"/>
          <a:lstStyle>
            <a:lvl1pPr indent="-412750" lvl="0" marL="457200" marR="0" rtl="0" algn="l">
              <a:lnSpc>
                <a:spcPct val="90000"/>
              </a:lnSpc>
              <a:spcBef>
                <a:spcPts val="1100"/>
              </a:spcBef>
              <a:spcAft>
                <a:spcPts val="0"/>
              </a:spcAft>
              <a:buClr>
                <a:srgbClr val="FF0066"/>
              </a:buClr>
              <a:buSzPts val="2900"/>
              <a:buFont typeface="Arial"/>
              <a:buChar char="•"/>
              <a:defRPr b="0" i="0" sz="3600" u="none" cap="none" strike="noStrike">
                <a:solidFill>
                  <a:srgbClr val="595959"/>
                </a:solidFill>
                <a:latin typeface="Calibri"/>
                <a:ea typeface="Calibri"/>
                <a:cs typeface="Calibri"/>
                <a:sym typeface="Calibri"/>
              </a:defRPr>
            </a:lvl1pPr>
            <a:lvl2pPr indent="-387350" lvl="1" marL="914400" marR="0" rtl="0" algn="l">
              <a:lnSpc>
                <a:spcPct val="90000"/>
              </a:lnSpc>
              <a:spcBef>
                <a:spcPts val="500"/>
              </a:spcBef>
              <a:spcAft>
                <a:spcPts val="0"/>
              </a:spcAft>
              <a:buClr>
                <a:srgbClr val="FF0066"/>
              </a:buClr>
              <a:buSzPts val="2500"/>
              <a:buFont typeface="Arial"/>
              <a:buChar char="•"/>
              <a:defRPr b="0" i="0" sz="3200" u="none" cap="none" strike="noStrike">
                <a:solidFill>
                  <a:srgbClr val="595959"/>
                </a:solidFill>
                <a:latin typeface="Calibri"/>
                <a:ea typeface="Calibri"/>
                <a:cs typeface="Calibri"/>
                <a:sym typeface="Calibri"/>
              </a:defRPr>
            </a:lvl2pPr>
            <a:lvl3pPr indent="-374650" lvl="2" marL="1371600" marR="0" rtl="0" algn="l">
              <a:lnSpc>
                <a:spcPct val="90000"/>
              </a:lnSpc>
              <a:spcBef>
                <a:spcPts val="5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spTree>
      <p:nvGrpSpPr>
        <p:cNvPr id="298" name="Shape 298"/>
        <p:cNvGrpSpPr/>
        <p:nvPr/>
      </p:nvGrpSpPr>
      <p:grpSpPr>
        <a:xfrm>
          <a:off x="0" y="0"/>
          <a:ext cx="0" cy="0"/>
          <a:chOff x="0" y="0"/>
          <a:chExt cx="0" cy="0"/>
        </a:xfrm>
      </p:grpSpPr>
      <p:sp>
        <p:nvSpPr>
          <p:cNvPr id="299" name="Google Shape;299;p51"/>
          <p:cNvSpPr txBox="1"/>
          <p:nvPr>
            <p:ph idx="1" type="body"/>
          </p:nvPr>
        </p:nvSpPr>
        <p:spPr>
          <a:xfrm>
            <a:off x="333487" y="1934308"/>
            <a:ext cx="7169700" cy="5916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1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900"/>
              <a:buFont typeface="Arial"/>
              <a:buNone/>
              <a:defRPr b="0" i="0" sz="19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00" name="Google Shape;300;p51"/>
          <p:cNvSpPr txBox="1"/>
          <p:nvPr>
            <p:ph type="title"/>
          </p:nvPr>
        </p:nvSpPr>
        <p:spPr>
          <a:xfrm>
            <a:off x="333487" y="365125"/>
            <a:ext cx="7311900" cy="13464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pic>
        <p:nvPicPr>
          <p:cNvPr id="301" name="Google Shape;301;p51"/>
          <p:cNvPicPr preferRelativeResize="0"/>
          <p:nvPr/>
        </p:nvPicPr>
        <p:blipFill rotWithShape="1">
          <a:blip r:embed="rId2">
            <a:alphaModFix/>
          </a:blip>
          <a:srcRect b="0" l="0" r="0" t="0"/>
          <a:stretch/>
        </p:blipFill>
        <p:spPr>
          <a:xfrm>
            <a:off x="7645400" y="0"/>
            <a:ext cx="4542692" cy="68579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302" name="Shape 302"/>
        <p:cNvGrpSpPr/>
        <p:nvPr/>
      </p:nvGrpSpPr>
      <p:grpSpPr>
        <a:xfrm>
          <a:off x="0" y="0"/>
          <a:ext cx="0" cy="0"/>
          <a:chOff x="0" y="0"/>
          <a:chExt cx="0" cy="0"/>
        </a:xfrm>
      </p:grpSpPr>
      <p:sp>
        <p:nvSpPr>
          <p:cNvPr id="303" name="Google Shape;303;p52"/>
          <p:cNvSpPr txBox="1"/>
          <p:nvPr>
            <p:ph idx="1" type="body"/>
          </p:nvPr>
        </p:nvSpPr>
        <p:spPr>
          <a:xfrm>
            <a:off x="333488" y="1206523"/>
            <a:ext cx="5664000" cy="59880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1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04" name="Google Shape;304;p52"/>
          <p:cNvSpPr txBox="1"/>
          <p:nvPr>
            <p:ph idx="2" type="body"/>
          </p:nvPr>
        </p:nvSpPr>
        <p:spPr>
          <a:xfrm>
            <a:off x="6172199" y="1206523"/>
            <a:ext cx="5682900" cy="59880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1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900"/>
              <a:buFont typeface="Arial"/>
              <a:buNone/>
              <a:defRPr b="1" i="0" sz="19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05" name="Google Shape;305;p52"/>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306" name="Google Shape;306;p52"/>
          <p:cNvSpPr txBox="1"/>
          <p:nvPr/>
        </p:nvSpPr>
        <p:spPr>
          <a:xfrm>
            <a:off x="2983530" y="6452238"/>
            <a:ext cx="4148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 Copyright 2018 Sangoma Technologies</a:t>
            </a:r>
            <a:endParaRPr b="0" i="0" sz="1500" u="none" cap="none" strike="noStrike">
              <a:solidFill>
                <a:srgbClr val="000000"/>
              </a:solidFill>
              <a:latin typeface="Arial"/>
              <a:ea typeface="Arial"/>
              <a:cs typeface="Arial"/>
              <a:sym typeface="Arial"/>
            </a:endParaRPr>
          </a:p>
        </p:txBody>
      </p:sp>
      <p:sp>
        <p:nvSpPr>
          <p:cNvPr id="307" name="Google Shape;307;p52"/>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
        <p:nvSpPr>
          <p:cNvPr id="308" name="Google Shape;308;p52"/>
          <p:cNvSpPr txBox="1"/>
          <p:nvPr>
            <p:ph idx="3" type="body"/>
          </p:nvPr>
        </p:nvSpPr>
        <p:spPr>
          <a:xfrm>
            <a:off x="333487" y="1892426"/>
            <a:ext cx="5664000" cy="42768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309" name="Google Shape;309;p52"/>
          <p:cNvSpPr txBox="1"/>
          <p:nvPr>
            <p:ph idx="4" type="body"/>
          </p:nvPr>
        </p:nvSpPr>
        <p:spPr>
          <a:xfrm>
            <a:off x="6190838" y="1892426"/>
            <a:ext cx="5664000" cy="4276800"/>
          </a:xfrm>
          <a:prstGeom prst="rect">
            <a:avLst/>
          </a:prstGeom>
          <a:noFill/>
          <a:ln>
            <a:noFill/>
          </a:ln>
        </p:spPr>
        <p:txBody>
          <a:bodyPr anchorCtr="0" anchor="t" bIns="45700" lIns="91425" spcFirstLastPara="1" rIns="91425" wrap="square" tIns="45700"/>
          <a:lstStyle>
            <a:lvl1pPr indent="-374650" lvl="0" marL="457200" marR="0" rtl="0" algn="l">
              <a:lnSpc>
                <a:spcPct val="90000"/>
              </a:lnSpc>
              <a:spcBef>
                <a:spcPts val="1100"/>
              </a:spcBef>
              <a:spcAft>
                <a:spcPts val="0"/>
              </a:spcAft>
              <a:buClr>
                <a:srgbClr val="FF0066"/>
              </a:buClr>
              <a:buSzPts val="2300"/>
              <a:buFont typeface="Arial"/>
              <a:buChar char="•"/>
              <a:defRPr b="0" i="0" sz="2800" u="none" cap="none" strike="noStrike">
                <a:solidFill>
                  <a:srgbClr val="595959"/>
                </a:solidFill>
                <a:latin typeface="Calibri"/>
                <a:ea typeface="Calibri"/>
                <a:cs typeface="Calibri"/>
                <a:sym typeface="Calibri"/>
              </a:defRPr>
            </a:lvl1pPr>
            <a:lvl2pPr indent="-349250" lvl="1" marL="914400" marR="0" rtl="0" algn="l">
              <a:lnSpc>
                <a:spcPct val="90000"/>
              </a:lnSpc>
              <a:spcBef>
                <a:spcPts val="500"/>
              </a:spcBef>
              <a:spcAft>
                <a:spcPts val="0"/>
              </a:spcAft>
              <a:buClr>
                <a:srgbClr val="FF0066"/>
              </a:buClr>
              <a:buSzPts val="190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11150" lvl="3" marL="1828800" marR="0" rtl="0" algn="l">
              <a:lnSpc>
                <a:spcPct val="90000"/>
              </a:lnSpc>
              <a:spcBef>
                <a:spcPts val="500"/>
              </a:spcBef>
              <a:spcAft>
                <a:spcPts val="0"/>
              </a:spcAft>
              <a:buClr>
                <a:srgbClr val="FF0066"/>
              </a:buClr>
              <a:buSzPts val="1300"/>
              <a:buFont typeface="Arial"/>
              <a:buChar char="•"/>
              <a:defRPr b="0" i="0" sz="1600" u="none" cap="none" strike="noStrike">
                <a:solidFill>
                  <a:srgbClr val="595959"/>
                </a:solidFill>
                <a:latin typeface="Calibri"/>
                <a:ea typeface="Calibri"/>
                <a:cs typeface="Calibri"/>
                <a:sym typeface="Calibri"/>
              </a:defRPr>
            </a:lvl4pPr>
            <a:lvl5pPr indent="-323850" lvl="4" marL="2286000" marR="0" rtl="0" algn="l">
              <a:lnSpc>
                <a:spcPct val="90000"/>
              </a:lnSpc>
              <a:spcBef>
                <a:spcPts val="500"/>
              </a:spcBef>
              <a:spcAft>
                <a:spcPts val="0"/>
              </a:spcAft>
              <a:buClr>
                <a:schemeClr val="dk1"/>
              </a:buClr>
              <a:buSzPts val="15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oter only">
  <p:cSld name="Footer only">
    <p:spTree>
      <p:nvGrpSpPr>
        <p:cNvPr id="310" name="Shape 310"/>
        <p:cNvGrpSpPr/>
        <p:nvPr/>
      </p:nvGrpSpPr>
      <p:grpSpPr>
        <a:xfrm>
          <a:off x="0" y="0"/>
          <a:ext cx="0" cy="0"/>
          <a:chOff x="0" y="0"/>
          <a:chExt cx="0" cy="0"/>
        </a:xfrm>
      </p:grpSpPr>
      <p:sp>
        <p:nvSpPr>
          <p:cNvPr id="311" name="Google Shape;311;p53"/>
          <p:cNvSpPr txBox="1"/>
          <p:nvPr/>
        </p:nvSpPr>
        <p:spPr>
          <a:xfrm>
            <a:off x="2983530" y="6452238"/>
            <a:ext cx="41481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lt1"/>
                </a:solidFill>
                <a:latin typeface="Calibri"/>
                <a:ea typeface="Calibri"/>
                <a:cs typeface="Calibri"/>
                <a:sym typeface="Calibri"/>
              </a:rPr>
              <a:t>© Copyright 2018 Sangoma Technologies</a:t>
            </a:r>
            <a:endParaRPr b="0" i="0" sz="1500" u="none" cap="none" strike="noStrike">
              <a:solidFill>
                <a:srgbClr val="000000"/>
              </a:solidFill>
              <a:latin typeface="Arial"/>
              <a:ea typeface="Arial"/>
              <a:cs typeface="Arial"/>
              <a:sym typeface="Arial"/>
            </a:endParaRPr>
          </a:p>
        </p:txBody>
      </p:sp>
      <p:sp>
        <p:nvSpPr>
          <p:cNvPr id="312" name="Google Shape;312;p53"/>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bg>
      <p:bgPr>
        <a:blipFill>
          <a:blip r:embed="rId2">
            <a:alphaModFix/>
          </a:blip>
          <a:stretch>
            <a:fillRect/>
          </a:stretch>
        </a:blipFill>
      </p:bgPr>
    </p:bg>
    <p:spTree>
      <p:nvGrpSpPr>
        <p:cNvPr id="317" name="Shape 317"/>
        <p:cNvGrpSpPr/>
        <p:nvPr/>
      </p:nvGrpSpPr>
      <p:grpSpPr>
        <a:xfrm>
          <a:off x="0" y="0"/>
          <a:ext cx="0" cy="0"/>
          <a:chOff x="0" y="0"/>
          <a:chExt cx="0" cy="0"/>
        </a:xfrm>
      </p:grpSpPr>
      <p:sp>
        <p:nvSpPr>
          <p:cNvPr id="318" name="Google Shape;318;p55"/>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9" name="Google Shape;319;p55"/>
          <p:cNvSpPr txBox="1"/>
          <p:nvPr>
            <p:ph idx="1" type="body"/>
          </p:nvPr>
        </p:nvSpPr>
        <p:spPr>
          <a:xfrm>
            <a:off x="333487" y="1306272"/>
            <a:ext cx="11521440" cy="4858278"/>
          </a:xfrm>
          <a:prstGeom prst="rect">
            <a:avLst/>
          </a:prstGeom>
          <a:noFill/>
          <a:ln>
            <a:noFill/>
          </a:ln>
        </p:spPr>
        <p:txBody>
          <a:bodyPr anchorCtr="0" anchor="t" bIns="45700" lIns="91425" spcFirstLastPara="1" rIns="91425" wrap="square" tIns="45700"/>
          <a:lstStyle>
            <a:lvl1pPr indent="-411480" lvl="0" marL="457200" marR="0" rtl="0" algn="l">
              <a:lnSpc>
                <a:spcPct val="90000"/>
              </a:lnSpc>
              <a:spcBef>
                <a:spcPts val="1000"/>
              </a:spcBef>
              <a:spcAft>
                <a:spcPts val="0"/>
              </a:spcAft>
              <a:buClr>
                <a:srgbClr val="FF0066"/>
              </a:buClr>
              <a:buSzPts val="2880"/>
              <a:buFont typeface="Arial"/>
              <a:buChar char="•"/>
              <a:defRPr b="0" i="0" sz="3600" u="none" cap="none" strike="noStrike">
                <a:solidFill>
                  <a:srgbClr val="595959"/>
                </a:solidFill>
                <a:latin typeface="Calibri"/>
                <a:ea typeface="Calibri"/>
                <a:cs typeface="Calibri"/>
                <a:sym typeface="Calibri"/>
              </a:defRPr>
            </a:lvl1pPr>
            <a:lvl2pPr indent="-391160" lvl="1" marL="914400" marR="0" rtl="0" algn="l">
              <a:lnSpc>
                <a:spcPct val="90000"/>
              </a:lnSpc>
              <a:spcBef>
                <a:spcPts val="500"/>
              </a:spcBef>
              <a:spcAft>
                <a:spcPts val="0"/>
              </a:spcAft>
              <a:buClr>
                <a:srgbClr val="FF0066"/>
              </a:buClr>
              <a:buSzPts val="2560"/>
              <a:buFont typeface="Arial"/>
              <a:buChar char="•"/>
              <a:defRPr b="0" i="0" sz="3200" u="none" cap="none" strike="noStrike">
                <a:solidFill>
                  <a:srgbClr val="595959"/>
                </a:solidFill>
                <a:latin typeface="Calibri"/>
                <a:ea typeface="Calibri"/>
                <a:cs typeface="Calibri"/>
                <a:sym typeface="Calibri"/>
              </a:defRPr>
            </a:lvl2pPr>
            <a:lvl3pPr indent="-370839" lvl="2" marL="1371600" marR="0" rtl="0" algn="l">
              <a:lnSpc>
                <a:spcPct val="90000"/>
              </a:lnSpc>
              <a:spcBef>
                <a:spcPts val="5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55"/>
          <p:cNvSpPr txBox="1"/>
          <p:nvPr/>
        </p:nvSpPr>
        <p:spPr>
          <a:xfrm>
            <a:off x="2733260" y="6446794"/>
            <a:ext cx="423407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2019 Sangoma Technologies</a:t>
            </a:r>
            <a:endParaRPr b="1" i="0" sz="18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36" name="Shape 36"/>
        <p:cNvGrpSpPr/>
        <p:nvPr/>
      </p:nvGrpSpPr>
      <p:grpSpPr>
        <a:xfrm>
          <a:off x="0" y="0"/>
          <a:ext cx="0" cy="0"/>
          <a:chOff x="0" y="0"/>
          <a:chExt cx="0" cy="0"/>
        </a:xfrm>
      </p:grpSpPr>
      <p:sp>
        <p:nvSpPr>
          <p:cNvPr id="37" name="Google Shape;37;p6"/>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6"/>
          <p:cNvSpPr txBox="1"/>
          <p:nvPr>
            <p:ph idx="1" type="body"/>
          </p:nvPr>
        </p:nvSpPr>
        <p:spPr>
          <a:xfrm>
            <a:off x="333487" y="1306272"/>
            <a:ext cx="11521440" cy="4858278"/>
          </a:xfrm>
          <a:prstGeom prst="rect">
            <a:avLst/>
          </a:prstGeom>
          <a:noFill/>
          <a:ln>
            <a:noFill/>
          </a:ln>
        </p:spPr>
        <p:txBody>
          <a:bodyPr anchorCtr="0" anchor="t" bIns="45700" lIns="91425" spcFirstLastPara="1" rIns="91425" wrap="square" tIns="45700"/>
          <a:lstStyle>
            <a:lvl1pPr indent="-411480" lvl="0" marL="457200" marR="0" rtl="0" algn="l">
              <a:lnSpc>
                <a:spcPct val="90000"/>
              </a:lnSpc>
              <a:spcBef>
                <a:spcPts val="1000"/>
              </a:spcBef>
              <a:spcAft>
                <a:spcPts val="0"/>
              </a:spcAft>
              <a:buClr>
                <a:srgbClr val="FF0066"/>
              </a:buClr>
              <a:buSzPts val="2880"/>
              <a:buFont typeface="Arial"/>
              <a:buChar char="•"/>
              <a:defRPr b="0" i="0" sz="3600" u="none" cap="none" strike="noStrike">
                <a:solidFill>
                  <a:srgbClr val="595959"/>
                </a:solidFill>
                <a:latin typeface="Calibri"/>
                <a:ea typeface="Calibri"/>
                <a:cs typeface="Calibri"/>
                <a:sym typeface="Calibri"/>
              </a:defRPr>
            </a:lvl1pPr>
            <a:lvl2pPr indent="-391160" lvl="1" marL="914400" marR="0" rtl="0" algn="l">
              <a:lnSpc>
                <a:spcPct val="90000"/>
              </a:lnSpc>
              <a:spcBef>
                <a:spcPts val="500"/>
              </a:spcBef>
              <a:spcAft>
                <a:spcPts val="0"/>
              </a:spcAft>
              <a:buClr>
                <a:srgbClr val="FF0066"/>
              </a:buClr>
              <a:buSzPts val="2560"/>
              <a:buFont typeface="Arial"/>
              <a:buChar char="•"/>
              <a:defRPr b="0" i="0" sz="3200" u="none" cap="none" strike="noStrike">
                <a:solidFill>
                  <a:srgbClr val="595959"/>
                </a:solidFill>
                <a:latin typeface="Calibri"/>
                <a:ea typeface="Calibri"/>
                <a:cs typeface="Calibri"/>
                <a:sym typeface="Calibri"/>
              </a:defRPr>
            </a:lvl2pPr>
            <a:lvl3pPr indent="-370839" lvl="2" marL="1371600" marR="0" rtl="0" algn="l">
              <a:lnSpc>
                <a:spcPct val="90000"/>
              </a:lnSpc>
              <a:spcBef>
                <a:spcPts val="5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nvSpPr>
        <p:spPr>
          <a:xfrm>
            <a:off x="2983530" y="6452238"/>
            <a:ext cx="41476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 Copyright 2018 Sangoma Technologies</a:t>
            </a:r>
            <a:endParaRPr/>
          </a:p>
        </p:txBody>
      </p:sp>
      <p:sp>
        <p:nvSpPr>
          <p:cNvPr id="40" name="Google Shape;40;p6"/>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56"/>
          <p:cNvSpPr txBox="1"/>
          <p:nvPr>
            <p:ph type="ctrTitle"/>
          </p:nvPr>
        </p:nvSpPr>
        <p:spPr>
          <a:xfrm>
            <a:off x="6169306" y="647277"/>
            <a:ext cx="5682725" cy="1556661"/>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400"/>
              <a:buFont typeface="Calibri"/>
              <a:buNone/>
              <a:defRPr b="0" i="0" sz="44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3" name="Google Shape;323;p56"/>
          <p:cNvSpPr txBox="1"/>
          <p:nvPr>
            <p:ph idx="1" type="subTitle"/>
          </p:nvPr>
        </p:nvSpPr>
        <p:spPr>
          <a:xfrm>
            <a:off x="6169305" y="2262553"/>
            <a:ext cx="5682725" cy="1655762"/>
          </a:xfrm>
          <a:prstGeom prst="rect">
            <a:avLst/>
          </a:prstGeom>
          <a:noFill/>
          <a:ln>
            <a:noFill/>
          </a:ln>
        </p:spPr>
        <p:txBody>
          <a:bodyPr anchorCtr="0" anchor="t" bIns="45700" lIns="91425" spcFirstLastPara="1" rIns="91425" wrap="square" tIns="45700"/>
          <a:lstStyle>
            <a:lvl1pPr lvl="0" marR="0" rtl="0" algn="l">
              <a:lnSpc>
                <a:spcPct val="90000"/>
              </a:lnSpc>
              <a:spcBef>
                <a:spcPts val="1000"/>
              </a:spcBef>
              <a:spcAft>
                <a:spcPts val="0"/>
              </a:spcAft>
              <a:buClr>
                <a:srgbClr val="F6772F"/>
              </a:buClr>
              <a:buSzPts val="2800"/>
              <a:buFont typeface="Arial"/>
              <a:buNone/>
              <a:defRPr b="0" i="0" sz="2800" u="none" cap="none" strike="noStrike">
                <a:solidFill>
                  <a:srgbClr val="F6772F"/>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324" name="Google Shape;324;p56"/>
          <p:cNvSpPr txBox="1"/>
          <p:nvPr/>
        </p:nvSpPr>
        <p:spPr>
          <a:xfrm>
            <a:off x="134439" y="6446794"/>
            <a:ext cx="423407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2019 Sangoma Technologies</a:t>
            </a:r>
            <a:endParaRPr b="1" i="0" sz="1800">
              <a:solidFill>
                <a:schemeClr val="lt1"/>
              </a:solidFill>
              <a:latin typeface="Calibri"/>
              <a:ea typeface="Calibri"/>
              <a:cs typeface="Calibri"/>
              <a:sym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p:cSld name="Title Subtitle and Content">
    <p:bg>
      <p:bgPr>
        <a:blipFill>
          <a:blip r:embed="rId2">
            <a:alphaModFix/>
          </a:blip>
          <a:stretch>
            <a:fillRect/>
          </a:stretch>
        </a:blipFill>
      </p:bgPr>
    </p:bg>
    <p:spTree>
      <p:nvGrpSpPr>
        <p:cNvPr id="325" name="Shape 325"/>
        <p:cNvGrpSpPr/>
        <p:nvPr/>
      </p:nvGrpSpPr>
      <p:grpSpPr>
        <a:xfrm>
          <a:off x="0" y="0"/>
          <a:ext cx="0" cy="0"/>
          <a:chOff x="0" y="0"/>
          <a:chExt cx="0" cy="0"/>
        </a:xfrm>
      </p:grpSpPr>
      <p:sp>
        <p:nvSpPr>
          <p:cNvPr id="326" name="Google Shape;326;p57"/>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7" name="Google Shape;327;p57"/>
          <p:cNvSpPr txBox="1"/>
          <p:nvPr>
            <p:ph idx="1" type="body"/>
          </p:nvPr>
        </p:nvSpPr>
        <p:spPr>
          <a:xfrm>
            <a:off x="333487" y="1076731"/>
            <a:ext cx="11521440" cy="59166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rgbClr val="595959"/>
              </a:buClr>
              <a:buSzPts val="2800"/>
              <a:buFont typeface="Arial"/>
              <a:buNone/>
              <a:defRPr b="0" i="0" sz="2800" u="none" cap="none" strike="noStrike">
                <a:solidFill>
                  <a:srgbClr val="595959"/>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8" name="Google Shape;328;p57"/>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329" name="Google Shape;329;p57"/>
          <p:cNvSpPr txBox="1"/>
          <p:nvPr>
            <p:ph idx="2" type="body"/>
          </p:nvPr>
        </p:nvSpPr>
        <p:spPr>
          <a:xfrm>
            <a:off x="333487" y="1794076"/>
            <a:ext cx="11521440" cy="4370474"/>
          </a:xfrm>
          <a:prstGeom prst="rect">
            <a:avLst/>
          </a:prstGeom>
          <a:noFill/>
          <a:ln>
            <a:noFill/>
          </a:ln>
        </p:spPr>
        <p:txBody>
          <a:bodyPr anchorCtr="0" anchor="t" bIns="45700" lIns="91425" spcFirstLastPara="1" rIns="91425" wrap="square" tIns="45700"/>
          <a:lstStyle>
            <a:lvl1pPr indent="-411480" lvl="0" marL="457200" marR="0" rtl="0" algn="l">
              <a:lnSpc>
                <a:spcPct val="90000"/>
              </a:lnSpc>
              <a:spcBef>
                <a:spcPts val="1000"/>
              </a:spcBef>
              <a:spcAft>
                <a:spcPts val="0"/>
              </a:spcAft>
              <a:buClr>
                <a:srgbClr val="FF0066"/>
              </a:buClr>
              <a:buSzPts val="2880"/>
              <a:buFont typeface="Arial"/>
              <a:buChar char="•"/>
              <a:defRPr b="0" i="0" sz="3600" u="none" cap="none" strike="noStrike">
                <a:solidFill>
                  <a:srgbClr val="595959"/>
                </a:solidFill>
                <a:latin typeface="Calibri"/>
                <a:ea typeface="Calibri"/>
                <a:cs typeface="Calibri"/>
                <a:sym typeface="Calibri"/>
              </a:defRPr>
            </a:lvl1pPr>
            <a:lvl2pPr indent="-391160" lvl="1" marL="914400" marR="0" rtl="0" algn="l">
              <a:lnSpc>
                <a:spcPct val="90000"/>
              </a:lnSpc>
              <a:spcBef>
                <a:spcPts val="500"/>
              </a:spcBef>
              <a:spcAft>
                <a:spcPts val="0"/>
              </a:spcAft>
              <a:buClr>
                <a:srgbClr val="FF0066"/>
              </a:buClr>
              <a:buSzPts val="2560"/>
              <a:buFont typeface="Arial"/>
              <a:buChar char="•"/>
              <a:defRPr b="0" i="0" sz="3200" u="none" cap="none" strike="noStrike">
                <a:solidFill>
                  <a:srgbClr val="595959"/>
                </a:solidFill>
                <a:latin typeface="Calibri"/>
                <a:ea typeface="Calibri"/>
                <a:cs typeface="Calibri"/>
                <a:sym typeface="Calibri"/>
              </a:defRPr>
            </a:lvl2pPr>
            <a:lvl3pPr indent="-370839" lvl="2" marL="1371600" marR="0" rtl="0" algn="l">
              <a:lnSpc>
                <a:spcPct val="90000"/>
              </a:lnSpc>
              <a:spcBef>
                <a:spcPts val="5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0" name="Google Shape;330;p57"/>
          <p:cNvSpPr txBox="1"/>
          <p:nvPr/>
        </p:nvSpPr>
        <p:spPr>
          <a:xfrm>
            <a:off x="2733260" y="6446794"/>
            <a:ext cx="423407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2019 Sangoma Technologies</a:t>
            </a:r>
            <a:endParaRPr b="1" i="0" sz="1800">
              <a:solidFill>
                <a:schemeClr val="lt1"/>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bg>
      <p:bgPr>
        <a:blipFill>
          <a:blip r:embed="rId2">
            <a:alphaModFix/>
          </a:blip>
          <a:stretch>
            <a:fillRect/>
          </a:stretch>
        </a:blipFill>
      </p:bgPr>
    </p:bg>
    <p:spTree>
      <p:nvGrpSpPr>
        <p:cNvPr id="331" name="Shape 331"/>
        <p:cNvGrpSpPr/>
        <p:nvPr/>
      </p:nvGrpSpPr>
      <p:grpSpPr>
        <a:xfrm>
          <a:off x="0" y="0"/>
          <a:ext cx="0" cy="0"/>
          <a:chOff x="0" y="0"/>
          <a:chExt cx="0" cy="0"/>
        </a:xfrm>
      </p:grpSpPr>
      <p:sp>
        <p:nvSpPr>
          <p:cNvPr id="332" name="Google Shape;332;p58"/>
          <p:cNvSpPr txBox="1"/>
          <p:nvPr>
            <p:ph idx="1" type="body"/>
          </p:nvPr>
        </p:nvSpPr>
        <p:spPr>
          <a:xfrm>
            <a:off x="333487" y="1934308"/>
            <a:ext cx="7169282" cy="59166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F6772F"/>
              </a:buClr>
              <a:buSzPts val="2800"/>
              <a:buFont typeface="Arial"/>
              <a:buNone/>
              <a:defRPr b="0" i="0" sz="2800" u="none" cap="none" strike="noStrike">
                <a:solidFill>
                  <a:srgbClr val="F6772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33" name="Google Shape;333;p58"/>
          <p:cNvSpPr txBox="1"/>
          <p:nvPr>
            <p:ph type="title"/>
          </p:nvPr>
        </p:nvSpPr>
        <p:spPr>
          <a:xfrm>
            <a:off x="333487" y="365125"/>
            <a:ext cx="7311913" cy="134644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4" name="Google Shape;334;p58"/>
          <p:cNvSpPr txBox="1"/>
          <p:nvPr/>
        </p:nvSpPr>
        <p:spPr>
          <a:xfrm>
            <a:off x="2733260" y="6446794"/>
            <a:ext cx="423407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0C0"/>
              </a:buClr>
              <a:buSzPts val="1200"/>
              <a:buFont typeface="Calibri"/>
              <a:buNone/>
            </a:pPr>
            <a:r>
              <a:rPr b="1" i="0" lang="en-US" sz="1200">
                <a:solidFill>
                  <a:srgbClr val="0070C0"/>
                </a:solidFill>
                <a:latin typeface="Calibri"/>
                <a:ea typeface="Calibri"/>
                <a:cs typeface="Calibri"/>
                <a:sym typeface="Calibri"/>
              </a:rPr>
              <a:t>© 2019 Sangoma Technologies</a:t>
            </a:r>
            <a:endParaRPr b="1" i="0" sz="1800">
              <a:solidFill>
                <a:srgbClr val="0070C0"/>
              </a:solidFill>
              <a:latin typeface="Calibri"/>
              <a:ea typeface="Calibri"/>
              <a:cs typeface="Calibri"/>
              <a:sym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bg>
      <p:bgPr>
        <a:blipFill>
          <a:blip r:embed="rId2">
            <a:alphaModFix/>
          </a:blip>
          <a:stretch>
            <a:fillRect/>
          </a:stretch>
        </a:blipFill>
      </p:bgPr>
    </p:bg>
    <p:spTree>
      <p:nvGrpSpPr>
        <p:cNvPr id="335" name="Shape 335"/>
        <p:cNvGrpSpPr/>
        <p:nvPr/>
      </p:nvGrpSpPr>
      <p:grpSpPr>
        <a:xfrm>
          <a:off x="0" y="0"/>
          <a:ext cx="0" cy="0"/>
          <a:chOff x="0" y="0"/>
          <a:chExt cx="0" cy="0"/>
        </a:xfrm>
      </p:grpSpPr>
      <p:sp>
        <p:nvSpPr>
          <p:cNvPr id="336" name="Google Shape;336;p59"/>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7" name="Google Shape;337;p59"/>
          <p:cNvSpPr txBox="1"/>
          <p:nvPr>
            <p:ph idx="1" type="body"/>
          </p:nvPr>
        </p:nvSpPr>
        <p:spPr>
          <a:xfrm>
            <a:off x="333487" y="1212488"/>
            <a:ext cx="5664089" cy="4965574"/>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8" name="Google Shape;338;p59"/>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339" name="Google Shape;339;p59"/>
          <p:cNvSpPr txBox="1"/>
          <p:nvPr>
            <p:ph idx="2" type="body"/>
          </p:nvPr>
        </p:nvSpPr>
        <p:spPr>
          <a:xfrm>
            <a:off x="6190838" y="1212488"/>
            <a:ext cx="5664089" cy="4965574"/>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0" name="Google Shape;340;p59"/>
          <p:cNvSpPr txBox="1"/>
          <p:nvPr/>
        </p:nvSpPr>
        <p:spPr>
          <a:xfrm>
            <a:off x="2733260" y="6446794"/>
            <a:ext cx="423407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2019 Sangoma Technologies</a:t>
            </a:r>
            <a:endParaRPr b="1" i="0" sz="1800">
              <a:solidFill>
                <a:schemeClr val="lt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60"/>
          <p:cNvSpPr txBox="1"/>
          <p:nvPr>
            <p:ph idx="1" type="body"/>
          </p:nvPr>
        </p:nvSpPr>
        <p:spPr>
          <a:xfrm>
            <a:off x="333488" y="1206523"/>
            <a:ext cx="5664088" cy="598831"/>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3" name="Google Shape;343;p60"/>
          <p:cNvSpPr txBox="1"/>
          <p:nvPr>
            <p:ph idx="2" type="body"/>
          </p:nvPr>
        </p:nvSpPr>
        <p:spPr>
          <a:xfrm>
            <a:off x="6172199" y="1206523"/>
            <a:ext cx="5682727" cy="598831"/>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chemeClr val="accent2"/>
              </a:buClr>
              <a:buSzPts val="2800"/>
              <a:buFont typeface="Arial"/>
              <a:buNone/>
              <a:defRPr b="0" i="0" sz="2800" u="none" cap="none" strike="noStrike">
                <a:solidFill>
                  <a:schemeClr val="accent2"/>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4" name="Google Shape;344;p60"/>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5" name="Google Shape;345;p60"/>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346" name="Google Shape;346;p60"/>
          <p:cNvSpPr txBox="1"/>
          <p:nvPr>
            <p:ph idx="3" type="body"/>
          </p:nvPr>
        </p:nvSpPr>
        <p:spPr>
          <a:xfrm>
            <a:off x="333487" y="1892426"/>
            <a:ext cx="5664089" cy="4276880"/>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7" name="Google Shape;347;p60"/>
          <p:cNvSpPr txBox="1"/>
          <p:nvPr>
            <p:ph idx="4" type="body"/>
          </p:nvPr>
        </p:nvSpPr>
        <p:spPr>
          <a:xfrm>
            <a:off x="6190838" y="1892426"/>
            <a:ext cx="5664089" cy="4276880"/>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8" name="Google Shape;348;p60"/>
          <p:cNvSpPr txBox="1"/>
          <p:nvPr/>
        </p:nvSpPr>
        <p:spPr>
          <a:xfrm>
            <a:off x="2733260" y="6446794"/>
            <a:ext cx="423407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2019 Sangoma Technologies</a:t>
            </a:r>
            <a:endParaRPr b="1" i="0" sz="1800">
              <a:solidFill>
                <a:schemeClr val="lt1"/>
              </a:solidFill>
              <a:latin typeface="Calibri"/>
              <a:ea typeface="Calibri"/>
              <a:cs typeface="Calibri"/>
              <a:sym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bg>
      <p:bgPr>
        <a:blipFill>
          <a:blip r:embed="rId2">
            <a:alphaModFix/>
          </a:blip>
          <a:stretch>
            <a:fillRect/>
          </a:stretch>
        </a:blipFill>
      </p:bgPr>
    </p:bg>
    <p:spTree>
      <p:nvGrpSpPr>
        <p:cNvPr id="349" name="Shape 349"/>
        <p:cNvGrpSpPr/>
        <p:nvPr/>
      </p:nvGrpSpPr>
      <p:grpSpPr>
        <a:xfrm>
          <a:off x="0" y="0"/>
          <a:ext cx="0" cy="0"/>
          <a:chOff x="0" y="0"/>
          <a:chExt cx="0" cy="0"/>
        </a:xfrm>
      </p:grpSpPr>
      <p:sp>
        <p:nvSpPr>
          <p:cNvPr id="350" name="Google Shape;350;p61"/>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1" name="Google Shape;351;p61"/>
          <p:cNvSpPr txBox="1"/>
          <p:nvPr/>
        </p:nvSpPr>
        <p:spPr>
          <a:xfrm>
            <a:off x="2733260" y="6446794"/>
            <a:ext cx="4234070" cy="2769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b="1" i="0" lang="en-US" sz="1200">
                <a:solidFill>
                  <a:schemeClr val="lt1"/>
                </a:solidFill>
                <a:latin typeface="Calibri"/>
                <a:ea typeface="Calibri"/>
                <a:cs typeface="Calibri"/>
                <a:sym typeface="Calibri"/>
              </a:rPr>
              <a:t>© 2019 Sangoma Technologies</a:t>
            </a:r>
            <a:endParaRPr b="1" i="0"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ubtitle and Content">
  <p:cSld name="Title Subtitle and Content">
    <p:spTree>
      <p:nvGrpSpPr>
        <p:cNvPr id="41" name="Shape 41"/>
        <p:cNvGrpSpPr/>
        <p:nvPr/>
      </p:nvGrpSpPr>
      <p:grpSpPr>
        <a:xfrm>
          <a:off x="0" y="0"/>
          <a:ext cx="0" cy="0"/>
          <a:chOff x="0" y="0"/>
          <a:chExt cx="0" cy="0"/>
        </a:xfrm>
      </p:grpSpPr>
      <p:sp>
        <p:nvSpPr>
          <p:cNvPr id="42" name="Google Shape;42;p7"/>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7"/>
          <p:cNvSpPr txBox="1"/>
          <p:nvPr>
            <p:ph idx="1" type="body"/>
          </p:nvPr>
        </p:nvSpPr>
        <p:spPr>
          <a:xfrm>
            <a:off x="333487" y="1076731"/>
            <a:ext cx="11521440" cy="591660"/>
          </a:xfrm>
          <a:prstGeom prst="rect">
            <a:avLst/>
          </a:prstGeom>
          <a:noFill/>
          <a:ln>
            <a:noFill/>
          </a:ln>
        </p:spPr>
        <p:txBody>
          <a:bodyPr anchorCtr="0" anchor="ctr" bIns="45700" lIns="91425" spcFirstLastPara="1" rIns="91425" wrap="square" tIns="45700"/>
          <a:lstStyle>
            <a:lvl1pPr indent="-228600" lvl="0" marL="457200" marR="0" rtl="0" algn="l">
              <a:lnSpc>
                <a:spcPct val="90000"/>
              </a:lnSpc>
              <a:spcBef>
                <a:spcPts val="1000"/>
              </a:spcBef>
              <a:spcAft>
                <a:spcPts val="0"/>
              </a:spcAft>
              <a:buClr>
                <a:srgbClr val="595959"/>
              </a:buClr>
              <a:buSzPts val="2800"/>
              <a:buFont typeface="Arial"/>
              <a:buNone/>
              <a:defRPr b="0" i="0" sz="2800" u="none" cap="none" strike="noStrike">
                <a:solidFill>
                  <a:srgbClr val="595959"/>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4" name="Google Shape;44;p7"/>
          <p:cNvSpPr txBox="1"/>
          <p:nvPr/>
        </p:nvSpPr>
        <p:spPr>
          <a:xfrm>
            <a:off x="2983530" y="6452238"/>
            <a:ext cx="41476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 Copyright 2018 Sangoma Technologies</a:t>
            </a:r>
            <a:endParaRPr/>
          </a:p>
        </p:txBody>
      </p:sp>
      <p:sp>
        <p:nvSpPr>
          <p:cNvPr id="45" name="Google Shape;45;p7"/>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46" name="Google Shape;46;p7"/>
          <p:cNvSpPr txBox="1"/>
          <p:nvPr>
            <p:ph idx="2" type="body"/>
          </p:nvPr>
        </p:nvSpPr>
        <p:spPr>
          <a:xfrm>
            <a:off x="333487" y="1794076"/>
            <a:ext cx="11521440" cy="4370474"/>
          </a:xfrm>
          <a:prstGeom prst="rect">
            <a:avLst/>
          </a:prstGeom>
          <a:noFill/>
          <a:ln>
            <a:noFill/>
          </a:ln>
        </p:spPr>
        <p:txBody>
          <a:bodyPr anchorCtr="0" anchor="t" bIns="45700" lIns="91425" spcFirstLastPara="1" rIns="91425" wrap="square" tIns="45700"/>
          <a:lstStyle>
            <a:lvl1pPr indent="-411480" lvl="0" marL="457200" marR="0" rtl="0" algn="l">
              <a:lnSpc>
                <a:spcPct val="90000"/>
              </a:lnSpc>
              <a:spcBef>
                <a:spcPts val="1000"/>
              </a:spcBef>
              <a:spcAft>
                <a:spcPts val="0"/>
              </a:spcAft>
              <a:buClr>
                <a:srgbClr val="FF0066"/>
              </a:buClr>
              <a:buSzPts val="2880"/>
              <a:buFont typeface="Arial"/>
              <a:buChar char="•"/>
              <a:defRPr b="0" i="0" sz="3600" u="none" cap="none" strike="noStrike">
                <a:solidFill>
                  <a:srgbClr val="595959"/>
                </a:solidFill>
                <a:latin typeface="Calibri"/>
                <a:ea typeface="Calibri"/>
                <a:cs typeface="Calibri"/>
                <a:sym typeface="Calibri"/>
              </a:defRPr>
            </a:lvl1pPr>
            <a:lvl2pPr indent="-391160" lvl="1" marL="914400" marR="0" rtl="0" algn="l">
              <a:lnSpc>
                <a:spcPct val="90000"/>
              </a:lnSpc>
              <a:spcBef>
                <a:spcPts val="500"/>
              </a:spcBef>
              <a:spcAft>
                <a:spcPts val="0"/>
              </a:spcAft>
              <a:buClr>
                <a:srgbClr val="FF0066"/>
              </a:buClr>
              <a:buSzPts val="2560"/>
              <a:buFont typeface="Arial"/>
              <a:buChar char="•"/>
              <a:defRPr b="0" i="0" sz="3200" u="none" cap="none" strike="noStrike">
                <a:solidFill>
                  <a:srgbClr val="595959"/>
                </a:solidFill>
                <a:latin typeface="Calibri"/>
                <a:ea typeface="Calibri"/>
                <a:cs typeface="Calibri"/>
                <a:sym typeface="Calibri"/>
              </a:defRPr>
            </a:lvl2pPr>
            <a:lvl3pPr indent="-370839" lvl="2" marL="1371600" marR="0" rtl="0" algn="l">
              <a:lnSpc>
                <a:spcPct val="90000"/>
              </a:lnSpc>
              <a:spcBef>
                <a:spcPts val="5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3pPr>
            <a:lvl4pPr indent="-330200" lvl="3" marL="18288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47" name="Shape 47"/>
        <p:cNvGrpSpPr/>
        <p:nvPr/>
      </p:nvGrpSpPr>
      <p:grpSpPr>
        <a:xfrm>
          <a:off x="0" y="0"/>
          <a:ext cx="0" cy="0"/>
          <a:chOff x="0" y="0"/>
          <a:chExt cx="0" cy="0"/>
        </a:xfrm>
      </p:grpSpPr>
      <p:sp>
        <p:nvSpPr>
          <p:cNvPr id="48" name="Google Shape;48;p8"/>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9" name="Google Shape;49;p8"/>
          <p:cNvSpPr txBox="1"/>
          <p:nvPr>
            <p:ph idx="1" type="body"/>
          </p:nvPr>
        </p:nvSpPr>
        <p:spPr>
          <a:xfrm>
            <a:off x="333487" y="1212488"/>
            <a:ext cx="5664089" cy="4965574"/>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8"/>
          <p:cNvSpPr txBox="1"/>
          <p:nvPr/>
        </p:nvSpPr>
        <p:spPr>
          <a:xfrm>
            <a:off x="2983530" y="6452238"/>
            <a:ext cx="41476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 Copyright 2018 Sangoma Technologies</a:t>
            </a:r>
            <a:endParaRPr/>
          </a:p>
        </p:txBody>
      </p:sp>
      <p:sp>
        <p:nvSpPr>
          <p:cNvPr id="51" name="Google Shape;51;p8"/>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
        <p:nvSpPr>
          <p:cNvPr id="52" name="Google Shape;52;p8"/>
          <p:cNvSpPr txBox="1"/>
          <p:nvPr>
            <p:ph idx="2" type="body"/>
          </p:nvPr>
        </p:nvSpPr>
        <p:spPr>
          <a:xfrm>
            <a:off x="6190838" y="1212488"/>
            <a:ext cx="5664089" cy="4965574"/>
          </a:xfrm>
          <a:prstGeom prst="rect">
            <a:avLst/>
          </a:prstGeom>
          <a:noFill/>
          <a:ln>
            <a:noFill/>
          </a:ln>
        </p:spPr>
        <p:txBody>
          <a:bodyPr anchorCtr="0" anchor="t" bIns="45700" lIns="91425" spcFirstLastPara="1" rIns="91425" wrap="square" tIns="45700"/>
          <a:lstStyle>
            <a:lvl1pPr indent="-370840" lvl="0" marL="457200" marR="0" rtl="0" algn="l">
              <a:lnSpc>
                <a:spcPct val="90000"/>
              </a:lnSpc>
              <a:spcBef>
                <a:spcPts val="1000"/>
              </a:spcBef>
              <a:spcAft>
                <a:spcPts val="0"/>
              </a:spcAft>
              <a:buClr>
                <a:srgbClr val="FF0066"/>
              </a:buClr>
              <a:buSzPts val="2240"/>
              <a:buFont typeface="Arial"/>
              <a:buChar char="•"/>
              <a:defRPr b="0" i="0" sz="2800" u="none" cap="none" strike="noStrike">
                <a:solidFill>
                  <a:srgbClr val="595959"/>
                </a:solidFill>
                <a:latin typeface="Calibri"/>
                <a:ea typeface="Calibri"/>
                <a:cs typeface="Calibri"/>
                <a:sym typeface="Calibri"/>
              </a:defRPr>
            </a:lvl1pPr>
            <a:lvl2pPr indent="-350519" lvl="1" marL="914400" marR="0" rtl="0" algn="l">
              <a:lnSpc>
                <a:spcPct val="90000"/>
              </a:lnSpc>
              <a:spcBef>
                <a:spcPts val="500"/>
              </a:spcBef>
              <a:spcAft>
                <a:spcPts val="0"/>
              </a:spcAft>
              <a:buClr>
                <a:srgbClr val="FF0066"/>
              </a:buClr>
              <a:buSzPts val="1920"/>
              <a:buFont typeface="Arial"/>
              <a:buChar char="•"/>
              <a:defRPr b="0" i="0" sz="2400" u="none" cap="none" strike="noStrike">
                <a:solidFill>
                  <a:srgbClr val="595959"/>
                </a:solidFill>
                <a:latin typeface="Calibri"/>
                <a:ea typeface="Calibri"/>
                <a:cs typeface="Calibri"/>
                <a:sym typeface="Calibri"/>
              </a:defRPr>
            </a:lvl2pPr>
            <a:lvl3pPr indent="-330200" lvl="2" marL="1371600" marR="0" rtl="0" algn="l">
              <a:lnSpc>
                <a:spcPct val="90000"/>
              </a:lnSpc>
              <a:spcBef>
                <a:spcPts val="500"/>
              </a:spcBef>
              <a:spcAft>
                <a:spcPts val="0"/>
              </a:spcAft>
              <a:buClr>
                <a:srgbClr val="FF0066"/>
              </a:buClr>
              <a:buSzPts val="1600"/>
              <a:buFont typeface="Arial"/>
              <a:buChar char="•"/>
              <a:defRPr b="0" i="0" sz="2000" u="none" cap="none" strike="noStrike">
                <a:solidFill>
                  <a:srgbClr val="595959"/>
                </a:solidFill>
                <a:latin typeface="Calibri"/>
                <a:ea typeface="Calibri"/>
                <a:cs typeface="Calibri"/>
                <a:sym typeface="Calibri"/>
              </a:defRPr>
            </a:lvl3pPr>
            <a:lvl4pPr indent="-309880" lvl="3" marL="1828800" marR="0" rtl="0" algn="l">
              <a:lnSpc>
                <a:spcPct val="90000"/>
              </a:lnSpc>
              <a:spcBef>
                <a:spcPts val="500"/>
              </a:spcBef>
              <a:spcAft>
                <a:spcPts val="0"/>
              </a:spcAft>
              <a:buClr>
                <a:srgbClr val="FF0066"/>
              </a:buClr>
              <a:buSzPts val="1280"/>
              <a:buFont typeface="Arial"/>
              <a:buChar char="•"/>
              <a:defRPr b="0" i="0" sz="1600" u="none" cap="none" strike="noStrike">
                <a:solidFill>
                  <a:srgbClr val="595959"/>
                </a:solidFill>
                <a:latin typeface="Calibri"/>
                <a:ea typeface="Calibri"/>
                <a:cs typeface="Calibri"/>
                <a:sym typeface="Calibri"/>
              </a:defRPr>
            </a:lvl4pPr>
            <a:lvl5pPr indent="-320039" lvl="4" marL="2286000" marR="0" rtl="0" algn="l">
              <a:lnSpc>
                <a:spcPct val="90000"/>
              </a:lnSpc>
              <a:spcBef>
                <a:spcPts val="500"/>
              </a:spcBef>
              <a:spcAft>
                <a:spcPts val="0"/>
              </a:spcAft>
              <a:buClr>
                <a:schemeClr val="dk1"/>
              </a:buClr>
              <a:buSzPts val="144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53" name="Shape 53"/>
        <p:cNvGrpSpPr/>
        <p:nvPr/>
      </p:nvGrpSpPr>
      <p:grpSpPr>
        <a:xfrm>
          <a:off x="0" y="0"/>
          <a:ext cx="0" cy="0"/>
          <a:chOff x="0" y="0"/>
          <a:chExt cx="0" cy="0"/>
        </a:xfrm>
      </p:grpSpPr>
      <p:sp>
        <p:nvSpPr>
          <p:cNvPr id="54" name="Google Shape;54;p9"/>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rgbClr val="0070C0"/>
              </a:buClr>
              <a:buSzPts val="4000"/>
              <a:buFont typeface="Calibri"/>
              <a:buNone/>
              <a:defRPr b="0" i="0" sz="4000" u="none" cap="none" strike="noStrike">
                <a:solidFill>
                  <a:srgbClr val="0070C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9"/>
          <p:cNvSpPr txBox="1"/>
          <p:nvPr/>
        </p:nvSpPr>
        <p:spPr>
          <a:xfrm>
            <a:off x="2983530" y="6452238"/>
            <a:ext cx="41476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 Copyright 2018 Sangoma Technologies</a:t>
            </a:r>
            <a:endParaRPr/>
          </a:p>
        </p:txBody>
      </p:sp>
      <p:sp>
        <p:nvSpPr>
          <p:cNvPr id="56" name="Google Shape;56;p9"/>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ooter only">
  <p:cSld name="Footer only">
    <p:spTree>
      <p:nvGrpSpPr>
        <p:cNvPr id="57" name="Shape 57"/>
        <p:cNvGrpSpPr/>
        <p:nvPr/>
      </p:nvGrpSpPr>
      <p:grpSpPr>
        <a:xfrm>
          <a:off x="0" y="0"/>
          <a:ext cx="0" cy="0"/>
          <a:chOff x="0" y="0"/>
          <a:chExt cx="0" cy="0"/>
        </a:xfrm>
      </p:grpSpPr>
      <p:sp>
        <p:nvSpPr>
          <p:cNvPr id="58" name="Google Shape;58;p10"/>
          <p:cNvSpPr txBox="1"/>
          <p:nvPr/>
        </p:nvSpPr>
        <p:spPr>
          <a:xfrm>
            <a:off x="2983530" y="6452238"/>
            <a:ext cx="4147671"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lt1"/>
                </a:solidFill>
                <a:latin typeface="Calibri"/>
                <a:ea typeface="Calibri"/>
                <a:cs typeface="Calibri"/>
                <a:sym typeface="Calibri"/>
              </a:rPr>
              <a:t>© Copyright 2018 Sangoma Technologies</a:t>
            </a:r>
            <a:endParaRPr/>
          </a:p>
        </p:txBody>
      </p:sp>
      <p:sp>
        <p:nvSpPr>
          <p:cNvPr id="59" name="Google Shape;59;p10"/>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lang="en-US" sz="1200">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5.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10" Type="http://schemas.openxmlformats.org/officeDocument/2006/relationships/theme" Target="../theme/theme7.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2" Type="http://schemas.openxmlformats.org/officeDocument/2006/relationships/theme" Target="../theme/theme3.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11" Type="http://schemas.openxmlformats.org/officeDocument/2006/relationships/theme" Target="../theme/theme4.xml"/><Relationship Id="rId10" Type="http://schemas.openxmlformats.org/officeDocument/2006/relationships/slideLayout" Target="../slideLayouts/slideLayout48.xml"/><Relationship Id="rId9" Type="http://schemas.openxmlformats.org/officeDocument/2006/relationships/slideLayout" Target="../slideLayouts/slideLayout47.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theme" Target="../theme/theme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pic>
        <p:nvPicPr>
          <p:cNvPr id="10" name="Google Shape;10;p1"/>
          <p:cNvPicPr preferRelativeResize="0"/>
          <p:nvPr/>
        </p:nvPicPr>
        <p:blipFill rotWithShape="1">
          <a:blip r:embed="rId1">
            <a:alphaModFix/>
          </a:blip>
          <a:srcRect b="0" l="0" r="0" t="0"/>
          <a:stretch/>
        </p:blipFill>
        <p:spPr>
          <a:xfrm>
            <a:off x="0" y="6308450"/>
            <a:ext cx="12188951" cy="554707"/>
          </a:xfrm>
          <a:prstGeom prst="rect">
            <a:avLst/>
          </a:prstGeom>
          <a:noFill/>
          <a:ln>
            <a:noFill/>
          </a:ln>
        </p:spPr>
      </p:pic>
      <p:sp>
        <p:nvSpPr>
          <p:cNvPr id="11" name="Google Shape;11;p1"/>
          <p:cNvSpPr txBox="1"/>
          <p:nvPr>
            <p:ph idx="11" type="ftr"/>
          </p:nvPr>
        </p:nvSpPr>
        <p:spPr>
          <a:xfrm>
            <a:off x="2983530" y="6403242"/>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1"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i="0" lang="en-US" sz="1200" u="none" cap="none" strike="noStrike">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0" name="Shape 60"/>
        <p:cNvGrpSpPr/>
        <p:nvPr/>
      </p:nvGrpSpPr>
      <p:grpSpPr>
        <a:xfrm>
          <a:off x="0" y="0"/>
          <a:ext cx="0" cy="0"/>
          <a:chOff x="0" y="0"/>
          <a:chExt cx="0" cy="0"/>
        </a:xfrm>
      </p:grpSpPr>
      <p:sp>
        <p:nvSpPr>
          <p:cNvPr id="61" name="Google Shape;61;p11"/>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62" name="Google Shape;62;p11"/>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63" name="Google Shape;63;p11"/>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64" name="Google Shape;64;p11"/>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65" name="Google Shape;65;p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5" name="Shape 135"/>
        <p:cNvGrpSpPr/>
        <p:nvPr/>
      </p:nvGrpSpPr>
      <p:grpSpPr>
        <a:xfrm>
          <a:off x="0" y="0"/>
          <a:ext cx="0" cy="0"/>
          <a:chOff x="0" y="0"/>
          <a:chExt cx="0" cy="0"/>
        </a:xfrm>
      </p:grpSpPr>
      <p:pic>
        <p:nvPicPr>
          <p:cNvPr id="136" name="Google Shape;136;p23"/>
          <p:cNvPicPr preferRelativeResize="0"/>
          <p:nvPr/>
        </p:nvPicPr>
        <p:blipFill rotWithShape="1">
          <a:blip r:embed="rId1">
            <a:alphaModFix/>
          </a:blip>
          <a:srcRect b="0" l="0" r="0" t="0"/>
          <a:stretch/>
        </p:blipFill>
        <p:spPr>
          <a:xfrm>
            <a:off x="0" y="6308450"/>
            <a:ext cx="12188955" cy="554707"/>
          </a:xfrm>
          <a:prstGeom prst="rect">
            <a:avLst/>
          </a:prstGeom>
          <a:noFill/>
          <a:ln>
            <a:noFill/>
          </a:ln>
        </p:spPr>
      </p:pic>
      <p:sp>
        <p:nvSpPr>
          <p:cNvPr id="137" name="Google Shape;137;p23"/>
          <p:cNvSpPr txBox="1"/>
          <p:nvPr>
            <p:ph idx="11" type="ftr"/>
          </p:nvPr>
        </p:nvSpPr>
        <p:spPr>
          <a:xfrm>
            <a:off x="2983530" y="6403242"/>
            <a:ext cx="4114800" cy="3651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500"/>
              <a:buNone/>
              <a:defRPr b="1"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38" name="Google Shape;138;p23"/>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i="0" lang="en-US" sz="1200" u="none" cap="none" strike="noStrike">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82" name="Shape 182"/>
        <p:cNvGrpSpPr/>
        <p:nvPr/>
      </p:nvGrpSpPr>
      <p:grpSpPr>
        <a:xfrm>
          <a:off x="0" y="0"/>
          <a:ext cx="0" cy="0"/>
          <a:chOff x="0" y="0"/>
          <a:chExt cx="0" cy="0"/>
        </a:xfrm>
      </p:grpSpPr>
      <p:sp>
        <p:nvSpPr>
          <p:cNvPr id="183" name="Google Shape;183;p32"/>
          <p:cNvSpPr txBox="1"/>
          <p:nvPr>
            <p:ph type="title"/>
          </p:nvPr>
        </p:nvSpPr>
        <p:spPr>
          <a:xfrm>
            <a:off x="838200" y="365125"/>
            <a:ext cx="10515600" cy="1325700"/>
          </a:xfrm>
          <a:prstGeom prst="rect">
            <a:avLst/>
          </a:prstGeom>
          <a:noFill/>
          <a:ln>
            <a:noFill/>
          </a:ln>
        </p:spPr>
        <p:txBody>
          <a:bodyPr anchorCtr="0" anchor="ctr" bIns="91425" lIns="91425" spcFirstLastPara="1" rIns="91425" wrap="square" tIns="91425"/>
          <a:lstStyle>
            <a:lvl1pPr lvl="0" marR="0" rtl="0" algn="l">
              <a:lnSpc>
                <a:spcPct val="90000"/>
              </a:lnSpc>
              <a:spcBef>
                <a:spcPts val="0"/>
              </a:spcBef>
              <a:spcAft>
                <a:spcPts val="0"/>
              </a:spcAft>
              <a:buClr>
                <a:schemeClr val="dk1"/>
              </a:buClr>
              <a:buSzPts val="15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184" name="Google Shape;184;p32"/>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lstStyle>
            <a:lvl1pPr indent="-406400" lvl="0" marL="457200" marR="0" rtl="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85" name="Google Shape;185;p32"/>
          <p:cNvSpPr txBox="1"/>
          <p:nvPr>
            <p:ph idx="10" type="dt"/>
          </p:nvPr>
        </p:nvSpPr>
        <p:spPr>
          <a:xfrm>
            <a:off x="838200" y="6356350"/>
            <a:ext cx="2743200" cy="3651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86" name="Google Shape;186;p32"/>
          <p:cNvSpPr txBox="1"/>
          <p:nvPr>
            <p:ph idx="11" type="ftr"/>
          </p:nvPr>
        </p:nvSpPr>
        <p:spPr>
          <a:xfrm>
            <a:off x="4038600" y="6356350"/>
            <a:ext cx="4114800" cy="3651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rgbClr val="000000"/>
              </a:buClr>
              <a:buSzPts val="15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187" name="Google Shape;187;p3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62" name="Shape 262"/>
        <p:cNvGrpSpPr/>
        <p:nvPr/>
      </p:nvGrpSpPr>
      <p:grpSpPr>
        <a:xfrm>
          <a:off x="0" y="0"/>
          <a:ext cx="0" cy="0"/>
          <a:chOff x="0" y="0"/>
          <a:chExt cx="0" cy="0"/>
        </a:xfrm>
      </p:grpSpPr>
      <p:pic>
        <p:nvPicPr>
          <p:cNvPr id="263" name="Google Shape;263;p44"/>
          <p:cNvPicPr preferRelativeResize="0"/>
          <p:nvPr/>
        </p:nvPicPr>
        <p:blipFill rotWithShape="1">
          <a:blip r:embed="rId1">
            <a:alphaModFix/>
          </a:blip>
          <a:srcRect b="0" l="0" r="0" t="0"/>
          <a:stretch/>
        </p:blipFill>
        <p:spPr>
          <a:xfrm>
            <a:off x="0" y="6308450"/>
            <a:ext cx="12188955" cy="554707"/>
          </a:xfrm>
          <a:prstGeom prst="rect">
            <a:avLst/>
          </a:prstGeom>
          <a:noFill/>
          <a:ln>
            <a:noFill/>
          </a:ln>
        </p:spPr>
      </p:pic>
      <p:sp>
        <p:nvSpPr>
          <p:cNvPr id="264" name="Google Shape;264;p44"/>
          <p:cNvSpPr txBox="1"/>
          <p:nvPr>
            <p:ph idx="11" type="ftr"/>
          </p:nvPr>
        </p:nvSpPr>
        <p:spPr>
          <a:xfrm>
            <a:off x="2983530" y="6403242"/>
            <a:ext cx="4114800" cy="365100"/>
          </a:xfrm>
          <a:prstGeom prst="rect">
            <a:avLst/>
          </a:prstGeom>
          <a:noFill/>
          <a:ln>
            <a:noFill/>
          </a:ln>
        </p:spPr>
        <p:txBody>
          <a:bodyPr anchorCtr="0" anchor="ctr" bIns="45700" lIns="91425" spcFirstLastPara="1" rIns="91425" wrap="square" tIns="45700"/>
          <a:lstStyle>
            <a:lvl1pPr lvl="0" marR="0" rtl="0" algn="ctr">
              <a:lnSpc>
                <a:spcPct val="100000"/>
              </a:lnSpc>
              <a:spcBef>
                <a:spcPts val="0"/>
              </a:spcBef>
              <a:spcAft>
                <a:spcPts val="0"/>
              </a:spcAft>
              <a:buClr>
                <a:srgbClr val="000000"/>
              </a:buClr>
              <a:buSzPts val="1500"/>
              <a:buFont typeface="Arial"/>
              <a:buNone/>
              <a:defRPr b="1"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chemeClr val="dk1"/>
                </a:solidFill>
                <a:latin typeface="Calibri"/>
                <a:ea typeface="Calibri"/>
                <a:cs typeface="Calibri"/>
                <a:sym typeface="Calibri"/>
              </a:defRPr>
            </a:lvl9pPr>
          </a:lstStyle>
          <a:p/>
        </p:txBody>
      </p:sp>
      <p:sp>
        <p:nvSpPr>
          <p:cNvPr id="265" name="Google Shape;265;p44"/>
          <p:cNvSpPr txBox="1"/>
          <p:nvPr/>
        </p:nvSpPr>
        <p:spPr>
          <a:xfrm>
            <a:off x="11737788" y="6452238"/>
            <a:ext cx="454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Calibri"/>
                <a:ea typeface="Calibri"/>
                <a:cs typeface="Calibri"/>
                <a:sym typeface="Calibri"/>
              </a:rPr>
              <a:t>‹#›</a:t>
            </a:fld>
            <a:endParaRPr b="1" i="0" sz="12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3" name="Shape 313"/>
        <p:cNvGrpSpPr/>
        <p:nvPr/>
      </p:nvGrpSpPr>
      <p:grpSpPr>
        <a:xfrm>
          <a:off x="0" y="0"/>
          <a:ext cx="0" cy="0"/>
          <a:chOff x="0" y="0"/>
          <a:chExt cx="0" cy="0"/>
        </a:xfrm>
      </p:grpSpPr>
      <p:pic>
        <p:nvPicPr>
          <p:cNvPr id="314" name="Google Shape;314;p54"/>
          <p:cNvPicPr preferRelativeResize="0"/>
          <p:nvPr/>
        </p:nvPicPr>
        <p:blipFill rotWithShape="1">
          <a:blip r:embed="rId1">
            <a:alphaModFix/>
          </a:blip>
          <a:srcRect b="0" l="0" r="0" t="0"/>
          <a:stretch/>
        </p:blipFill>
        <p:spPr>
          <a:xfrm>
            <a:off x="0" y="6308450"/>
            <a:ext cx="12188951" cy="554707"/>
          </a:xfrm>
          <a:prstGeom prst="rect">
            <a:avLst/>
          </a:prstGeom>
          <a:noFill/>
          <a:ln>
            <a:noFill/>
          </a:ln>
        </p:spPr>
      </p:pic>
      <p:sp>
        <p:nvSpPr>
          <p:cNvPr id="315" name="Google Shape;315;p54"/>
          <p:cNvSpPr txBox="1"/>
          <p:nvPr>
            <p:ph idx="11" type="ftr"/>
          </p:nvPr>
        </p:nvSpPr>
        <p:spPr>
          <a:xfrm>
            <a:off x="2983530" y="6403242"/>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1"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6" name="Google Shape;316;p54"/>
          <p:cNvSpPr txBox="1"/>
          <p:nvPr/>
        </p:nvSpPr>
        <p:spPr>
          <a:xfrm>
            <a:off x="11737788" y="6452238"/>
            <a:ext cx="45421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1" i="0" lang="en-US" sz="1200" u="none" cap="none" strike="noStrike">
                <a:solidFill>
                  <a:schemeClr val="lt1"/>
                </a:solidFill>
                <a:latin typeface="Calibri"/>
                <a:ea typeface="Calibri"/>
                <a:cs typeface="Calibri"/>
                <a:sym typeface="Calibri"/>
              </a:rPr>
              <a:t>‹#›</a:t>
            </a:fld>
            <a:endParaRPr b="1" sz="1200">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96" r:id="rId2"/>
    <p:sldLayoutId id="2147483697" r:id="rId3"/>
    <p:sldLayoutId id="2147483698" r:id="rId4"/>
    <p:sldLayoutId id="2147483699" r:id="rId5"/>
    <p:sldLayoutId id="2147483700" r:id="rId6"/>
    <p:sldLayoutId id="2147483701" r:id="rId7"/>
    <p:sldLayoutId id="214748370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2.jp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7.png"/><Relationship Id="rId4" Type="http://schemas.openxmlformats.org/officeDocument/2006/relationships/image" Target="../media/image50.png"/><Relationship Id="rId9"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52.png"/><Relationship Id="rId8"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5.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4.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image" Target="../media/image56.png"/><Relationship Id="rId7" Type="http://schemas.openxmlformats.org/officeDocument/2006/relationships/image" Target="../media/image60.png"/><Relationship Id="rId8"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hyperlink" Target="https://www.voipsupply.com/partner-program" TargetMode="Externa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1.xml"/><Relationship Id="rId3" Type="http://schemas.openxmlformats.org/officeDocument/2006/relationships/image" Target="../media/image61.png"/><Relationship Id="rId4" Type="http://schemas.openxmlformats.org/officeDocument/2006/relationships/image" Target="../media/image64.png"/><Relationship Id="rId5" Type="http://schemas.openxmlformats.org/officeDocument/2006/relationships/image" Target="../media/image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3.xml"/><Relationship Id="rId3" Type="http://schemas.openxmlformats.org/officeDocument/2006/relationships/image" Target="../media/image6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6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 Id="rId3" Type="http://schemas.openxmlformats.org/officeDocument/2006/relationships/image" Target="../media/image67.jpg"/><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hyperlink" Target="https://www.voipsupply.com/partner-program" TargetMode="External"/><Relationship Id="rId4" Type="http://schemas.openxmlformats.org/officeDocument/2006/relationships/image" Target="../media/image23.png"/><Relationship Id="rId5"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hyperlink" Target="mailto:mcarson@sangoma.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40.png"/><Relationship Id="rId10" Type="http://schemas.openxmlformats.org/officeDocument/2006/relationships/image" Target="../media/image41.png"/><Relationship Id="rId13" Type="http://schemas.openxmlformats.org/officeDocument/2006/relationships/image" Target="../media/image42.png"/><Relationship Id="rId12"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0.png"/><Relationship Id="rId15" Type="http://schemas.openxmlformats.org/officeDocument/2006/relationships/image" Target="../media/image33.png"/><Relationship Id="rId14" Type="http://schemas.openxmlformats.org/officeDocument/2006/relationships/image" Target="../media/image44.png"/><Relationship Id="rId17" Type="http://schemas.openxmlformats.org/officeDocument/2006/relationships/image" Target="../media/image34.jpg"/><Relationship Id="rId16" Type="http://schemas.openxmlformats.org/officeDocument/2006/relationships/image" Target="../media/image43.jpg"/><Relationship Id="rId5" Type="http://schemas.openxmlformats.org/officeDocument/2006/relationships/image" Target="../media/image35.png"/><Relationship Id="rId6" Type="http://schemas.openxmlformats.org/officeDocument/2006/relationships/image" Target="../media/image28.png"/><Relationship Id="rId18" Type="http://schemas.openxmlformats.org/officeDocument/2006/relationships/image" Target="../media/image37.jpg"/><Relationship Id="rId7" Type="http://schemas.openxmlformats.org/officeDocument/2006/relationships/image" Target="../media/image29.png"/><Relationship Id="rId8"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6.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descr="cover.jpg" id="357" name="Google Shape;357;p62"/>
          <p:cNvPicPr preferRelativeResize="0"/>
          <p:nvPr/>
        </p:nvPicPr>
        <p:blipFill rotWithShape="1">
          <a:blip r:embed="rId3">
            <a:alphaModFix/>
          </a:blip>
          <a:srcRect b="0" l="0" r="0" t="0"/>
          <a:stretch/>
        </p:blipFill>
        <p:spPr>
          <a:xfrm>
            <a:off x="0" y="0"/>
            <a:ext cx="9303903" cy="7038299"/>
          </a:xfrm>
          <a:prstGeom prst="rect">
            <a:avLst/>
          </a:prstGeom>
          <a:noFill/>
          <a:ln>
            <a:noFill/>
          </a:ln>
        </p:spPr>
      </p:pic>
      <p:sp>
        <p:nvSpPr>
          <p:cNvPr id="358" name="Google Shape;358;p62"/>
          <p:cNvSpPr txBox="1"/>
          <p:nvPr/>
        </p:nvSpPr>
        <p:spPr>
          <a:xfrm>
            <a:off x="8449325" y="4965100"/>
            <a:ext cx="3133200" cy="1190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7F7F7F"/>
                </a:solidFill>
                <a:latin typeface="Calibri"/>
                <a:ea typeface="Calibri"/>
                <a:cs typeface="Calibri"/>
                <a:sym typeface="Calibri"/>
              </a:rPr>
              <a:t>Presented by:</a:t>
            </a:r>
            <a:endParaRPr b="0" i="0" sz="2400" u="none" cap="none" strike="noStrike">
              <a:solidFill>
                <a:srgbClr val="7F7F7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lang="en-US" sz="2400">
                <a:solidFill>
                  <a:srgbClr val="E98334"/>
                </a:solidFill>
                <a:latin typeface="Calibri"/>
                <a:ea typeface="Calibri"/>
                <a:cs typeface="Calibri"/>
                <a:sym typeface="Calibri"/>
              </a:rPr>
              <a:t>Tom Uhteg</a:t>
            </a:r>
            <a:r>
              <a:rPr b="0" i="0" lang="en-US" sz="2400" u="none" cap="none" strike="noStrike">
                <a:solidFill>
                  <a:srgbClr val="E98334"/>
                </a:solidFill>
                <a:latin typeface="Calibri"/>
                <a:ea typeface="Calibri"/>
                <a:cs typeface="Calibri"/>
                <a:sym typeface="Calibri"/>
              </a:rPr>
              <a:t> &amp; </a:t>
            </a:r>
            <a:endParaRPr b="0" i="0" sz="2400" u="none" cap="none" strike="noStrike">
              <a:solidFill>
                <a:srgbClr val="E9833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E98334"/>
                </a:solidFill>
                <a:latin typeface="Calibri"/>
                <a:ea typeface="Calibri"/>
                <a:cs typeface="Calibri"/>
                <a:sym typeface="Calibri"/>
              </a:rPr>
              <a:t>Mark Carson </a:t>
            </a:r>
            <a:endParaRPr sz="2400">
              <a:solidFill>
                <a:srgbClr val="E98334"/>
              </a:solidFill>
              <a:latin typeface="Calibri"/>
              <a:ea typeface="Calibri"/>
              <a:cs typeface="Calibri"/>
              <a:sym typeface="Calibri"/>
            </a:endParaRPr>
          </a:p>
        </p:txBody>
      </p:sp>
      <p:pic>
        <p:nvPicPr>
          <p:cNvPr descr="VoIPSupply.png" id="359" name="Google Shape;359;p62"/>
          <p:cNvPicPr preferRelativeResize="0"/>
          <p:nvPr/>
        </p:nvPicPr>
        <p:blipFill rotWithShape="1">
          <a:blip r:embed="rId4">
            <a:alphaModFix/>
          </a:blip>
          <a:srcRect b="0" l="0" r="0" t="0"/>
          <a:stretch/>
        </p:blipFill>
        <p:spPr>
          <a:xfrm>
            <a:off x="8488933" y="3397234"/>
            <a:ext cx="2726148" cy="1088901"/>
          </a:xfrm>
          <a:prstGeom prst="rect">
            <a:avLst/>
          </a:prstGeom>
          <a:noFill/>
          <a:ln>
            <a:noFill/>
          </a:ln>
        </p:spPr>
      </p:pic>
      <p:cxnSp>
        <p:nvCxnSpPr>
          <p:cNvPr id="360" name="Google Shape;360;p62"/>
          <p:cNvCxnSpPr/>
          <p:nvPr/>
        </p:nvCxnSpPr>
        <p:spPr>
          <a:xfrm>
            <a:off x="8543548" y="4965107"/>
            <a:ext cx="2616900" cy="0"/>
          </a:xfrm>
          <a:prstGeom prst="straightConnector1">
            <a:avLst/>
          </a:prstGeom>
          <a:noFill/>
          <a:ln cap="flat" cmpd="sng" w="25400">
            <a:solidFill>
              <a:srgbClr val="7F8284"/>
            </a:solidFill>
            <a:prstDash val="solid"/>
            <a:round/>
            <a:headEnd len="sm" w="sm" type="none"/>
            <a:tailEnd len="sm" w="sm" type="none"/>
          </a:ln>
        </p:spPr>
      </p:cxnSp>
      <p:sp>
        <p:nvSpPr>
          <p:cNvPr id="361" name="Google Shape;361;p62"/>
          <p:cNvSpPr/>
          <p:nvPr/>
        </p:nvSpPr>
        <p:spPr>
          <a:xfrm>
            <a:off x="8449316" y="4528259"/>
            <a:ext cx="2805300" cy="293100"/>
          </a:xfrm>
          <a:prstGeom prst="rect">
            <a:avLst/>
          </a:prstGeom>
          <a:noFill/>
          <a:ln>
            <a:noFill/>
          </a:ln>
        </p:spPr>
        <p:txBody>
          <a:bodyPr anchorCtr="0" anchor="t" bIns="45700" lIns="91425" spcFirstLastPara="1" rIns="91425" wrap="square" tIns="45700">
            <a:noAutofit/>
          </a:bodyPr>
          <a:lstStyle/>
          <a:p>
            <a:pPr indent="0" lvl="0" marL="0" marR="0" rtl="0" algn="ctr">
              <a:lnSpc>
                <a:spcPct val="333333"/>
              </a:lnSpc>
              <a:spcBef>
                <a:spcPts val="0"/>
              </a:spcBef>
              <a:spcAft>
                <a:spcPts val="0"/>
              </a:spcAft>
              <a:buClr>
                <a:srgbClr val="000000"/>
              </a:buClr>
              <a:buSzPts val="1500"/>
              <a:buFont typeface="Arial"/>
              <a:buNone/>
            </a:pPr>
            <a:r>
              <a:rPr b="0" i="0" lang="en-US" sz="1500" u="none" cap="none" strike="noStrike">
                <a:solidFill>
                  <a:srgbClr val="7F8284"/>
                </a:solidFill>
                <a:latin typeface="PT Sans"/>
                <a:ea typeface="PT Sans"/>
                <a:cs typeface="PT Sans"/>
                <a:sym typeface="PT Sans"/>
              </a:rPr>
              <a:t>Let’s Build a Strong Partnership</a:t>
            </a:r>
            <a:endParaRPr b="1" i="0" sz="1500" u="none" cap="none" strike="noStrike">
              <a:solidFill>
                <a:srgbClr val="7F8284"/>
              </a:solidFill>
              <a:latin typeface="PT Sans"/>
              <a:ea typeface="PT Sans"/>
              <a:cs typeface="PT Sans"/>
              <a:sym typeface="PT Sans"/>
            </a:endParaRPr>
          </a:p>
        </p:txBody>
      </p:sp>
      <p:sp>
        <p:nvSpPr>
          <p:cNvPr id="362" name="Google Shape;362;p62"/>
          <p:cNvSpPr txBox="1"/>
          <p:nvPr/>
        </p:nvSpPr>
        <p:spPr>
          <a:xfrm>
            <a:off x="8491025" y="5919700"/>
            <a:ext cx="3000000" cy="108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666666"/>
                </a:solidFill>
                <a:latin typeface="Calibri"/>
                <a:ea typeface="Calibri"/>
                <a:cs typeface="Calibri"/>
                <a:sym typeface="Calibri"/>
              </a:rPr>
              <a:t>Office:  Amherst, New York</a:t>
            </a:r>
            <a:endParaRPr b="1" i="0" sz="19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666666"/>
                </a:solidFill>
                <a:latin typeface="Calibri"/>
                <a:ea typeface="Calibri"/>
                <a:cs typeface="Calibri"/>
                <a:sym typeface="Calibri"/>
              </a:rPr>
              <a:t>Contact Us: 1-800-398-</a:t>
            </a:r>
            <a:r>
              <a:rPr b="1" lang="en-US" sz="1900">
                <a:solidFill>
                  <a:srgbClr val="666666"/>
                </a:solidFill>
                <a:latin typeface="Calibri"/>
                <a:ea typeface="Calibri"/>
                <a:cs typeface="Calibri"/>
                <a:sym typeface="Calibri"/>
              </a:rPr>
              <a:t>8647</a:t>
            </a:r>
            <a:endParaRPr b="0" i="0" sz="1500" u="none" cap="none" strike="noStrike">
              <a:solidFill>
                <a:srgbClr val="000000"/>
              </a:solidFill>
              <a:latin typeface="Arial"/>
              <a:ea typeface="Arial"/>
              <a:cs typeface="Arial"/>
              <a:sym typeface="Arial"/>
            </a:endParaRPr>
          </a:p>
        </p:txBody>
      </p:sp>
      <p:sp>
        <p:nvSpPr>
          <p:cNvPr id="363" name="Google Shape;363;p62"/>
          <p:cNvSpPr txBox="1"/>
          <p:nvPr/>
        </p:nvSpPr>
        <p:spPr>
          <a:xfrm>
            <a:off x="832425" y="1845875"/>
            <a:ext cx="5178900" cy="252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5200">
                <a:solidFill>
                  <a:srgbClr val="FFFFFF"/>
                </a:solidFill>
                <a:latin typeface="Calibri"/>
                <a:ea typeface="Calibri"/>
                <a:cs typeface="Calibri"/>
                <a:sym typeface="Calibri"/>
              </a:rPr>
              <a:t>Sangoma Monthly Reseller </a:t>
            </a:r>
            <a:endParaRPr sz="5200">
              <a:solidFill>
                <a:srgbClr val="FFFFFF"/>
              </a:solidFill>
              <a:latin typeface="Calibri"/>
              <a:ea typeface="Calibri"/>
              <a:cs typeface="Calibri"/>
              <a:sym typeface="Calibri"/>
            </a:endParaRPr>
          </a:p>
          <a:p>
            <a:pPr indent="0" lvl="0" marL="0" rtl="0" algn="ctr">
              <a:spcBef>
                <a:spcPts val="0"/>
              </a:spcBef>
              <a:spcAft>
                <a:spcPts val="0"/>
              </a:spcAft>
              <a:buNone/>
            </a:pPr>
            <a:r>
              <a:rPr lang="en-US" sz="5200">
                <a:solidFill>
                  <a:srgbClr val="FFFFFF"/>
                </a:solidFill>
                <a:latin typeface="Calibri"/>
                <a:ea typeface="Calibri"/>
                <a:cs typeface="Calibri"/>
                <a:sym typeface="Calibri"/>
              </a:rPr>
              <a:t>Webinar Series </a:t>
            </a:r>
            <a:endParaRPr sz="5200">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71"/>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3800"/>
              <a:buFont typeface="Calibri"/>
              <a:buNone/>
            </a:pPr>
            <a:r>
              <a:rPr lang="en-US" sz="3800"/>
              <a:t>FreePBX – Open Source Full-featured PBX, with Add-ons</a:t>
            </a:r>
            <a:endParaRPr sz="3800"/>
          </a:p>
        </p:txBody>
      </p:sp>
      <p:graphicFrame>
        <p:nvGraphicFramePr>
          <p:cNvPr id="451" name="Google Shape;451;p71"/>
          <p:cNvGraphicFramePr/>
          <p:nvPr/>
        </p:nvGraphicFramePr>
        <p:xfrm>
          <a:off x="1236904" y="1221353"/>
          <a:ext cx="3000000" cy="3000000"/>
        </p:xfrm>
        <a:graphic>
          <a:graphicData uri="http://schemas.openxmlformats.org/drawingml/2006/table">
            <a:tbl>
              <a:tblPr bandRow="1" firstRow="1">
                <a:noFill/>
                <a:tableStyleId>{D3920E5B-B6D7-419E-8157-C1717C8EA890}</a:tableStyleId>
              </a:tblPr>
              <a:tblGrid>
                <a:gridCol w="1588075"/>
                <a:gridCol w="1588075"/>
                <a:gridCol w="1588075"/>
                <a:gridCol w="1588075"/>
                <a:gridCol w="1588075"/>
                <a:gridCol w="1588075"/>
              </a:tblGrid>
              <a:tr h="357700">
                <a:tc>
                  <a:txBody>
                    <a:bodyPr>
                      <a:noAutofit/>
                    </a:bodyPr>
                    <a:lstStyle/>
                    <a:p>
                      <a:pPr indent="0" lvl="0" marL="0" marR="0" rtl="0" algn="ctr">
                        <a:spcBef>
                          <a:spcPts val="0"/>
                        </a:spcBef>
                        <a:spcAft>
                          <a:spcPts val="0"/>
                        </a:spcAft>
                        <a:buNone/>
                      </a:pPr>
                      <a:r>
                        <a:rPr lang="en-US" sz="1200" u="none" cap="none" strike="noStrike">
                          <a:latin typeface="Calibri"/>
                          <a:ea typeface="Calibri"/>
                          <a:cs typeface="Calibri"/>
                          <a:sym typeface="Calibri"/>
                        </a:rPr>
                        <a:t>Call Features</a:t>
                      </a:r>
                      <a:endParaRPr sz="1200" u="none" cap="none" strike="noStrike">
                        <a:latin typeface="Calibri"/>
                        <a:ea typeface="Calibri"/>
                        <a:cs typeface="Calibri"/>
                        <a:sym typeface="Calibri"/>
                      </a:endParaRPr>
                    </a:p>
                  </a:txBody>
                  <a:tcPr marT="48500" marB="48500" marR="97000" marL="97000" anchor="ctr">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latin typeface="Calibri"/>
                          <a:ea typeface="Calibri"/>
                          <a:cs typeface="Calibri"/>
                          <a:sym typeface="Calibri"/>
                        </a:rPr>
                        <a:t>Business Features</a:t>
                      </a:r>
                      <a:endParaRPr/>
                    </a:p>
                  </a:txBody>
                  <a:tcPr marT="48500" marB="48500" marR="97000" marL="97000" anchor="ctr">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latin typeface="Calibri"/>
                          <a:ea typeface="Calibri"/>
                          <a:cs typeface="Calibri"/>
                          <a:sym typeface="Calibri"/>
                        </a:rPr>
                        <a:t>Telephony support</a:t>
                      </a:r>
                      <a:endParaRPr sz="1200" u="none" cap="none" strike="noStrike">
                        <a:latin typeface="Calibri"/>
                        <a:ea typeface="Calibri"/>
                        <a:cs typeface="Calibri"/>
                        <a:sym typeface="Calibri"/>
                      </a:endParaRPr>
                    </a:p>
                  </a:txBody>
                  <a:tcPr marT="48500" marB="48500" marR="97000" marL="97000" anchor="ctr">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latin typeface="Calibri"/>
                          <a:ea typeface="Calibri"/>
                          <a:cs typeface="Calibri"/>
                          <a:sym typeface="Calibri"/>
                        </a:rPr>
                        <a:t>Management</a:t>
                      </a:r>
                      <a:endParaRPr/>
                    </a:p>
                  </a:txBody>
                  <a:tcPr marT="48500" marB="48500" marR="97000" marL="97000" anchor="ctr">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latin typeface="Calibri"/>
                          <a:ea typeface="Calibri"/>
                          <a:cs typeface="Calibri"/>
                          <a:sym typeface="Calibri"/>
                        </a:rPr>
                        <a:t>UC Features</a:t>
                      </a:r>
                      <a:endParaRPr/>
                    </a:p>
                  </a:txBody>
                  <a:tcPr marT="48500" marB="48500" marR="97000" marL="97000" anchor="ctr">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c>
                  <a:txBody>
                    <a:bodyPr>
                      <a:noAutofit/>
                    </a:bodyPr>
                    <a:lstStyle/>
                    <a:p>
                      <a:pPr indent="0" lvl="0" marL="0" marR="0" rtl="0" algn="ctr">
                        <a:spcBef>
                          <a:spcPts val="0"/>
                        </a:spcBef>
                        <a:spcAft>
                          <a:spcPts val="0"/>
                        </a:spcAft>
                        <a:buNone/>
                      </a:pPr>
                      <a:r>
                        <a:rPr lang="en-US" sz="1200" u="none" cap="none" strike="noStrike">
                          <a:latin typeface="Calibri"/>
                          <a:ea typeface="Calibri"/>
                          <a:cs typeface="Calibri"/>
                          <a:sym typeface="Calibri"/>
                        </a:rPr>
                        <a:t>Feature Add-ons ($)</a:t>
                      </a:r>
                      <a:endParaRPr/>
                    </a:p>
                  </a:txBody>
                  <a:tcPr marT="48500" marB="48500" marR="97000" marL="97000" anchor="ctr">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tcPr>
                </a:tc>
              </a:tr>
              <a:tr h="4364800">
                <a:tc>
                  <a:txBody>
                    <a:bodyPr>
                      <a:noAutofit/>
                    </a:bodyPr>
                    <a:lstStyle/>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Three Way Calling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Voice Mail</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Voicemail-to-Email</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Caller ID</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Transfer</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Recording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Do Not Disturb</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Forwarding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Waiting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History</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Detail Records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Event Logging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Speed Dials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Caller Blacklisting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Paging/Intercom</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 Screening</a:t>
                      </a:r>
                      <a:endParaRPr sz="1200" u="none" cap="none" strike="noStrike">
                        <a:solidFill>
                          <a:srgbClr val="3F3F3F"/>
                        </a:solidFill>
                        <a:latin typeface="Calibri"/>
                        <a:ea typeface="Calibri"/>
                        <a:cs typeface="Calibri"/>
                        <a:sym typeface="Calibri"/>
                      </a:endParaRPr>
                    </a:p>
                  </a:txBody>
                  <a:tcPr marT="48500" marB="48500" marR="97000" marL="97000">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solidFill>
                      <a:schemeClr val="lt1"/>
                    </a:solidFill>
                  </a:tcPr>
                </a:tc>
                <a:tc>
                  <a:txBody>
                    <a:bodyPr>
                      <a:noAutofit/>
                    </a:bodyPr>
                    <a:lstStyle/>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Support for video calling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Secure Communications (SRTP/TLS)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Directory</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Announcements, Text to Speech</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Calling Queues (ACD/IVR)</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Flexible time-based call routing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Built in conference bridge/service</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Fax-to-email</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Hunt/Ring groups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Music-on-Hold</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Voicemail blasting </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Find me/Follow me</a:t>
                      </a:r>
                      <a:endParaRPr sz="1200" u="none" cap="none" strike="noStrike">
                        <a:latin typeface="Calibri"/>
                        <a:ea typeface="Calibri"/>
                        <a:cs typeface="Calibri"/>
                        <a:sym typeface="Calibri"/>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Personal IVRs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Wake-up calls</a:t>
                      </a:r>
                      <a:endParaRPr sz="1200" u="none" cap="none" strike="noStrike">
                        <a:solidFill>
                          <a:srgbClr val="3F3F3F"/>
                        </a:solidFill>
                        <a:latin typeface="Calibri"/>
                        <a:ea typeface="Calibri"/>
                        <a:cs typeface="Calibri"/>
                        <a:sym typeface="Calibri"/>
                      </a:endParaRPr>
                    </a:p>
                  </a:txBody>
                  <a:tcPr marT="48500" marB="48500" marR="97000" marL="97000">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solidFill>
                      <a:schemeClr val="lt1"/>
                    </a:solidFill>
                  </a:tcPr>
                </a:tc>
                <a:tc>
                  <a:txBody>
                    <a:bodyPr>
                      <a:noAutofit/>
                    </a:bodyPr>
                    <a:lstStyle/>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SIP, IAX2</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PRI, T1, E1, J1, Analog, ISDN, GSM with add on CT cards</a:t>
                      </a:r>
                      <a:endParaRPr sz="1200" u="none" cap="none" strike="noStrike">
                        <a:latin typeface="Calibri"/>
                        <a:ea typeface="Calibri"/>
                        <a:cs typeface="Calibri"/>
                        <a:sym typeface="Calibri"/>
                      </a:endParaRPr>
                    </a:p>
                    <a:p>
                      <a:pPr indent="-115888" lvl="0" marL="115888" marR="0" rtl="0" algn="l">
                        <a:lnSpc>
                          <a:spcPct val="100000"/>
                        </a:lnSpc>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Integrated Sangoma IP-Phone Support</a:t>
                      </a:r>
                      <a:endParaRPr/>
                    </a:p>
                    <a:p>
                      <a:pPr indent="-115888" lvl="0" marL="115888" marR="0" rtl="0" algn="l">
                        <a:lnSpc>
                          <a:spcPct val="100000"/>
                        </a:lnSpc>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Voice Gateways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Softphone support</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Door phones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Overhead paging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Strobe alerts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Paging Gateways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Failover devices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Desktop and mobile phones</a:t>
                      </a:r>
                      <a:endParaRPr sz="1200" u="none" cap="none" strike="noStrike">
                        <a:solidFill>
                          <a:srgbClr val="3F3F3F"/>
                        </a:solidFill>
                        <a:latin typeface="Calibri"/>
                        <a:ea typeface="Calibri"/>
                        <a:cs typeface="Calibri"/>
                        <a:sym typeface="Calibri"/>
                      </a:endParaRPr>
                    </a:p>
                  </a:txBody>
                  <a:tcPr marT="48500" marB="48500" marR="97000" marL="97000">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solidFill>
                      <a:schemeClr val="lt1"/>
                    </a:solidFill>
                  </a:tcPr>
                </a:tc>
                <a:tc>
                  <a:txBody>
                    <a:bodyPr>
                      <a:noAutofit/>
                    </a:bodyPr>
                    <a:lstStyle/>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System Upgrades</a:t>
                      </a:r>
                      <a:endParaRPr sz="1200" u="none" cap="none" strike="noStrike">
                        <a:latin typeface="Calibri"/>
                        <a:ea typeface="Calibri"/>
                        <a:cs typeface="Calibri"/>
                        <a:sym typeface="Calibri"/>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System dashboards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Bulk import</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End-Point Manager (free with Sangoma Phones)</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Localization</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Backup and restore</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Caller ID lookup</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Custom Destination Administration</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Web-based config file management</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System Recording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GUI controls for DNS, Network Setting</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VPN / Firewall ($)</a:t>
                      </a:r>
                      <a:endParaRPr/>
                    </a:p>
                    <a:p>
                      <a:pPr indent="-115888" lvl="0" marL="115888"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High Availability ($)</a:t>
                      </a:r>
                      <a:endParaRPr/>
                    </a:p>
                  </a:txBody>
                  <a:tcPr marT="48500" marB="48500" marR="97000" marL="97000">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solidFill>
                      <a:schemeClr val="lt1"/>
                    </a:solidFill>
                  </a:tcPr>
                </a:tc>
                <a:tc>
                  <a:txBody>
                    <a:bodyPr>
                      <a:noAutofit/>
                    </a:bodyPr>
                    <a:lstStyle/>
                    <a:p>
                      <a:pPr indent="-171450" lvl="0" marL="171450"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UCP</a:t>
                      </a:r>
                      <a:endParaRPr/>
                    </a:p>
                    <a:p>
                      <a:pPr indent="-171450" lvl="0" marL="171450"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XMPP Pro</a:t>
                      </a:r>
                      <a:endParaRPr/>
                    </a:p>
                    <a:p>
                      <a:pPr indent="-171450" lvl="0" marL="171450"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Zulu UC ($)</a:t>
                      </a:r>
                      <a:endParaRPr/>
                    </a:p>
                    <a:p>
                      <a:pPr indent="-171450" lvl="0" marL="171450" marR="0" rtl="0" algn="l">
                        <a:spcBef>
                          <a:spcPts val="0"/>
                        </a:spcBef>
                        <a:spcAft>
                          <a:spcPts val="0"/>
                        </a:spcAft>
                        <a:buClr>
                          <a:schemeClr val="dk1"/>
                        </a:buClr>
                        <a:buSzPts val="1200"/>
                        <a:buFont typeface="Arial"/>
                        <a:buChar char="•"/>
                      </a:pPr>
                      <a:r>
                        <a:rPr lang="en-US" sz="1200" u="none" cap="none" strike="noStrike">
                          <a:latin typeface="Calibri"/>
                          <a:ea typeface="Calibri"/>
                          <a:cs typeface="Calibri"/>
                          <a:sym typeface="Calibri"/>
                        </a:rPr>
                        <a:t>CRM Link ($)</a:t>
                      </a:r>
                      <a:endParaRPr/>
                    </a:p>
                    <a:p>
                      <a:pPr indent="-95250" lvl="1" marL="171450" marR="0" rtl="0" algn="l">
                        <a:lnSpc>
                          <a:spcPct val="100000"/>
                        </a:lnSpc>
                        <a:spcBef>
                          <a:spcPts val="0"/>
                        </a:spcBef>
                        <a:spcAft>
                          <a:spcPts val="0"/>
                        </a:spcAft>
                        <a:buClr>
                          <a:schemeClr val="dk1"/>
                        </a:buClr>
                        <a:buSzPts val="1200"/>
                        <a:buFont typeface="Arial"/>
                        <a:buNone/>
                      </a:pPr>
                      <a:r>
                        <a:t/>
                      </a:r>
                      <a:endParaRPr sz="1200" u="none" cap="none" strike="noStrike">
                        <a:solidFill>
                          <a:schemeClr val="dk1"/>
                        </a:solidFill>
                        <a:latin typeface="Calibri"/>
                        <a:ea typeface="Calibri"/>
                        <a:cs typeface="Calibri"/>
                        <a:sym typeface="Calibri"/>
                      </a:endParaRPr>
                    </a:p>
                    <a:p>
                      <a:pPr indent="-171450" lvl="1" marL="171450" marR="0" rtl="0" algn="l">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Calibri"/>
                          <a:ea typeface="Calibri"/>
                          <a:cs typeface="Calibri"/>
                          <a:sym typeface="Calibri"/>
                        </a:rPr>
                        <a:t>Phone Apps (free with Sangoma phones)</a:t>
                      </a:r>
                      <a:endParaRPr/>
                    </a:p>
                    <a:p>
                      <a:pPr indent="-171450" lvl="1" marL="171450" marR="0" rtl="0" algn="l">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Calibri"/>
                          <a:ea typeface="Calibri"/>
                          <a:cs typeface="Calibri"/>
                          <a:sym typeface="Calibri"/>
                        </a:rPr>
                        <a:t>Conference Bridges</a:t>
                      </a:r>
                      <a:endParaRPr/>
                    </a:p>
                    <a:p>
                      <a:pPr indent="-171450" lvl="1" marL="171450" marR="0" rtl="0" algn="l">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Calibri"/>
                          <a:ea typeface="Calibri"/>
                          <a:cs typeface="Calibri"/>
                          <a:sym typeface="Calibri"/>
                        </a:rPr>
                        <a:t>Voicemail-to-Email</a:t>
                      </a:r>
                      <a:endParaRPr/>
                    </a:p>
                    <a:p>
                      <a:pPr indent="-171450" lvl="1" marL="171450" marR="0" rtl="0" algn="l">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Calibri"/>
                          <a:ea typeface="Calibri"/>
                          <a:cs typeface="Calibri"/>
                          <a:sym typeface="Calibri"/>
                        </a:rPr>
                        <a:t>Fax-to-email</a:t>
                      </a:r>
                      <a:endParaRPr/>
                    </a:p>
                    <a:p>
                      <a:pPr indent="-171450" lvl="1" marL="171450" marR="0" rtl="0" algn="l">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Calibri"/>
                          <a:ea typeface="Calibri"/>
                          <a:cs typeface="Calibri"/>
                          <a:sym typeface="Calibri"/>
                        </a:rPr>
                        <a:t>Find me/Follow me</a:t>
                      </a:r>
                      <a:endParaRPr/>
                    </a:p>
                    <a:p>
                      <a:pPr indent="-171450" lvl="1" marL="171450" marR="0" rtl="0" algn="l">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Calibri"/>
                          <a:ea typeface="Calibri"/>
                          <a:cs typeface="Calibri"/>
                          <a:sym typeface="Calibri"/>
                        </a:rPr>
                        <a:t>VPN ($)</a:t>
                      </a:r>
                      <a:endParaRPr/>
                    </a:p>
                    <a:p>
                      <a:pPr indent="-171450" lvl="1" marL="171450" marR="0" rtl="0" algn="l">
                        <a:lnSpc>
                          <a:spcPct val="100000"/>
                        </a:lnSpc>
                        <a:spcBef>
                          <a:spcPts val="0"/>
                        </a:spcBef>
                        <a:spcAft>
                          <a:spcPts val="0"/>
                        </a:spcAft>
                        <a:buClr>
                          <a:schemeClr val="dk1"/>
                        </a:buClr>
                        <a:buSzPts val="1200"/>
                        <a:buFont typeface="Arial"/>
                        <a:buChar char="•"/>
                      </a:pPr>
                      <a:r>
                        <a:rPr lang="en-US" sz="1200" u="none" cap="none" strike="noStrike">
                          <a:solidFill>
                            <a:schemeClr val="dk1"/>
                          </a:solidFill>
                          <a:latin typeface="Calibri"/>
                          <a:ea typeface="Calibri"/>
                          <a:cs typeface="Calibri"/>
                          <a:sym typeface="Calibri"/>
                        </a:rPr>
                        <a:t>Web Call Back ($)</a:t>
                      </a:r>
                      <a:endParaRPr sz="1200" u="none" cap="none" strike="noStrike">
                        <a:solidFill>
                          <a:schemeClr val="dk1"/>
                        </a:solidFill>
                        <a:latin typeface="Calibri"/>
                        <a:ea typeface="Calibri"/>
                        <a:cs typeface="Calibri"/>
                        <a:sym typeface="Calibri"/>
                      </a:endParaRPr>
                    </a:p>
                  </a:txBody>
                  <a:tcPr marT="48500" marB="48500" marR="97000" marL="97000">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solidFill>
                      <a:schemeClr val="lt1"/>
                    </a:solidFill>
                  </a:tcPr>
                </a:tc>
                <a:tc>
                  <a:txBody>
                    <a:bodyPr>
                      <a:noAutofit/>
                    </a:bodyPr>
                    <a:lstStyle/>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Appointment Rem.</a:t>
                      </a:r>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Broadcast Dialer</a:t>
                      </a:r>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Caller ID Mgmt</a:t>
                      </a:r>
                      <a:endParaRPr sz="1200" u="none" cap="none" strike="noStrike">
                        <a:latin typeface="Calibri"/>
                        <a:ea typeface="Calibri"/>
                        <a:cs typeface="Calibri"/>
                        <a:sym typeface="Calibri"/>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Call Recordings Rp</a:t>
                      </a:r>
                      <a:endParaRPr sz="1200" u="none" cap="none" strike="noStrike">
                        <a:latin typeface="Calibri"/>
                        <a:ea typeface="Calibri"/>
                        <a:cs typeface="Calibri"/>
                        <a:sym typeface="Calibri"/>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Class of Service</a:t>
                      </a:r>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Conference Pro</a:t>
                      </a:r>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CRM Link</a:t>
                      </a:r>
                      <a:endParaRPr/>
                    </a:p>
                    <a:p>
                      <a:pPr indent="-115888" lvl="0" marL="115888" marR="0" rtl="0" algn="l">
                        <a:spcBef>
                          <a:spcPts val="0"/>
                        </a:spcBef>
                        <a:spcAft>
                          <a:spcPts val="0"/>
                        </a:spcAft>
                        <a:buClr>
                          <a:schemeClr val="dk1"/>
                        </a:buClr>
                        <a:buSzPts val="1140"/>
                        <a:buFont typeface="Arial"/>
                        <a:buChar char="•"/>
                      </a:pPr>
                      <a:r>
                        <a:rPr lang="en-US" sz="1200" u="none" cap="none" strike="noStrike">
                          <a:solidFill>
                            <a:schemeClr val="dk1"/>
                          </a:solidFill>
                          <a:latin typeface="Calibri"/>
                          <a:ea typeface="Calibri"/>
                          <a:cs typeface="Calibri"/>
                          <a:sym typeface="Calibri"/>
                        </a:rPr>
                        <a:t>End Point Manager</a:t>
                      </a:r>
                      <a:endParaRPr/>
                    </a:p>
                    <a:p>
                      <a:pPr indent="-115888" lvl="0" marL="115888" marR="0" rtl="0" algn="l">
                        <a:spcBef>
                          <a:spcPts val="0"/>
                        </a:spcBef>
                        <a:spcAft>
                          <a:spcPts val="0"/>
                        </a:spcAft>
                        <a:buClr>
                          <a:schemeClr val="dk1"/>
                        </a:buClr>
                        <a:buSzPts val="1140"/>
                        <a:buFont typeface="Arial"/>
                        <a:buChar char="•"/>
                      </a:pPr>
                      <a:r>
                        <a:rPr lang="en-US" sz="1200" u="none" cap="none" strike="noStrike">
                          <a:solidFill>
                            <a:schemeClr val="dk1"/>
                          </a:solidFill>
                          <a:latin typeface="Calibri"/>
                          <a:ea typeface="Calibri"/>
                          <a:cs typeface="Calibri"/>
                          <a:sym typeface="Calibri"/>
                        </a:rPr>
                        <a:t>Extension Routing</a:t>
                      </a:r>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Fax Pro</a:t>
                      </a:r>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Outbound Call Lim.</a:t>
                      </a:r>
                      <a:endParaRPr sz="1200" u="none" cap="none" strike="noStrike">
                        <a:latin typeface="Calibri"/>
                        <a:ea typeface="Calibri"/>
                        <a:cs typeface="Calibri"/>
                        <a:sym typeface="Calibri"/>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Paging Pro</a:t>
                      </a:r>
                      <a:endParaRPr/>
                    </a:p>
                    <a:p>
                      <a:pPr indent="-115888" lvl="0"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Park Pro</a:t>
                      </a:r>
                      <a:endParaRPr/>
                    </a:p>
                    <a:p>
                      <a:pPr indent="-115888" lvl="1" marL="115888" marR="0" rtl="0" algn="l">
                        <a:spcBef>
                          <a:spcPts val="0"/>
                        </a:spcBef>
                        <a:spcAft>
                          <a:spcPts val="0"/>
                        </a:spcAft>
                        <a:buClr>
                          <a:schemeClr val="dk1"/>
                        </a:buClr>
                        <a:buSzPts val="1140"/>
                        <a:buFont typeface="Arial"/>
                        <a:buChar char="•"/>
                      </a:pPr>
                      <a:r>
                        <a:rPr lang="en-US" sz="1200" u="none" cap="none" strike="noStrike">
                          <a:solidFill>
                            <a:schemeClr val="dk1"/>
                          </a:solidFill>
                          <a:latin typeface="Calibri"/>
                          <a:ea typeface="Calibri"/>
                          <a:cs typeface="Calibri"/>
                          <a:sym typeface="Calibri"/>
                        </a:rPr>
                        <a:t>Phone Apps</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PINSet Pro</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Queue Reports</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Queue Stats</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System Admin Pro</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Virtual Queue Pro</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Voicemail Reports</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Voicemail Notify</a:t>
                      </a:r>
                      <a:endParaRPr/>
                    </a:p>
                    <a:p>
                      <a:pPr indent="-115888" lvl="1" marL="115888" marR="0" rtl="0" algn="l">
                        <a:spcBef>
                          <a:spcPts val="0"/>
                        </a:spcBef>
                        <a:spcAft>
                          <a:spcPts val="0"/>
                        </a:spcAft>
                        <a:buClr>
                          <a:schemeClr val="dk1"/>
                        </a:buClr>
                        <a:buSzPts val="1140"/>
                        <a:buFont typeface="Arial"/>
                        <a:buChar char="•"/>
                      </a:pPr>
                      <a:r>
                        <a:rPr lang="en-US" sz="1200" u="none" cap="none" strike="noStrike">
                          <a:latin typeface="Calibri"/>
                          <a:ea typeface="Calibri"/>
                          <a:cs typeface="Calibri"/>
                          <a:sym typeface="Calibri"/>
                        </a:rPr>
                        <a:t>Web Call Back </a:t>
                      </a:r>
                      <a:endParaRPr/>
                    </a:p>
                    <a:p>
                      <a:pPr indent="0" lvl="0" marL="0" marR="0" rtl="0" algn="l">
                        <a:spcBef>
                          <a:spcPts val="0"/>
                        </a:spcBef>
                        <a:spcAft>
                          <a:spcPts val="0"/>
                        </a:spcAft>
                        <a:buNone/>
                      </a:pPr>
                      <a:r>
                        <a:t/>
                      </a:r>
                      <a:endParaRPr b="0" sz="1200">
                        <a:solidFill>
                          <a:srgbClr val="3F3F3F"/>
                        </a:solidFill>
                        <a:latin typeface="Calibri"/>
                        <a:ea typeface="Calibri"/>
                        <a:cs typeface="Calibri"/>
                        <a:sym typeface="Calibri"/>
                      </a:endParaRPr>
                    </a:p>
                  </a:txBody>
                  <a:tcPr marT="48500" marB="48500" marR="97000" marL="97000">
                    <a:lnL cap="flat" cmpd="sng" w="12700">
                      <a:solidFill>
                        <a:srgbClr val="AEABAB"/>
                      </a:solidFill>
                      <a:prstDash val="solid"/>
                      <a:round/>
                      <a:headEnd len="sm" w="sm" type="none"/>
                      <a:tailEnd len="sm" w="sm" type="none"/>
                    </a:lnL>
                    <a:lnR cap="flat" cmpd="sng" w="12700">
                      <a:solidFill>
                        <a:srgbClr val="AEABAB"/>
                      </a:solidFill>
                      <a:prstDash val="solid"/>
                      <a:round/>
                      <a:headEnd len="sm" w="sm" type="none"/>
                      <a:tailEnd len="sm" w="sm" type="none"/>
                    </a:lnR>
                    <a:lnT cap="flat" cmpd="sng" w="12700">
                      <a:solidFill>
                        <a:srgbClr val="AEABAB"/>
                      </a:solidFill>
                      <a:prstDash val="solid"/>
                      <a:round/>
                      <a:headEnd len="sm" w="sm" type="none"/>
                      <a:tailEnd len="sm" w="sm" type="none"/>
                    </a:lnT>
                    <a:lnB cap="flat" cmpd="sng" w="12700">
                      <a:solidFill>
                        <a:srgbClr val="AEABAB"/>
                      </a:solidFill>
                      <a:prstDash val="solid"/>
                      <a:round/>
                      <a:headEnd len="sm" w="sm" type="none"/>
                      <a:tailEnd len="sm" w="sm" type="none"/>
                    </a:lnB>
                    <a:solidFill>
                      <a:srgbClr val="FFFF00"/>
                    </a:solidFill>
                  </a:tcPr>
                </a:tc>
              </a:tr>
            </a:tbl>
          </a:graphicData>
        </a:graphic>
      </p:graphicFrame>
      <p:sp>
        <p:nvSpPr>
          <p:cNvPr id="452" name="Google Shape;452;p71"/>
          <p:cNvSpPr/>
          <p:nvPr/>
        </p:nvSpPr>
        <p:spPr>
          <a:xfrm>
            <a:off x="7628061" y="2006799"/>
            <a:ext cx="1504477" cy="445867"/>
          </a:xfrm>
          <a:prstGeom prst="rect">
            <a:avLst/>
          </a:prstGeom>
          <a:solidFill>
            <a:srgbClr val="FFFF00"/>
          </a:solidFill>
          <a:ln>
            <a:noFill/>
          </a:ln>
        </p:spPr>
        <p:txBody>
          <a:bodyPr anchorCtr="0" anchor="ctr" bIns="0" lIns="0" spcFirstLastPara="1" rIns="0" wrap="square" tIns="0">
            <a:noAutofit/>
          </a:bodyPr>
          <a:lstStyle/>
          <a:p>
            <a:pPr indent="-168275" lvl="0" marL="233363" marR="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Zulu UC ($)</a:t>
            </a:r>
            <a:endParaRPr/>
          </a:p>
          <a:p>
            <a:pPr indent="-168275" lvl="0" marL="233363" marR="0" rtl="0" algn="l">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CRM Link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72"/>
          <p:cNvSpPr txBox="1"/>
          <p:nvPr>
            <p:ph type="title"/>
          </p:nvPr>
        </p:nvSpPr>
        <p:spPr>
          <a:xfrm>
            <a:off x="333487" y="1241818"/>
            <a:ext cx="7311913" cy="134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PBXact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73"/>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Appliances</a:t>
            </a:r>
            <a:endParaRPr/>
          </a:p>
        </p:txBody>
      </p:sp>
      <p:graphicFrame>
        <p:nvGraphicFramePr>
          <p:cNvPr id="463" name="Google Shape;463;p73"/>
          <p:cNvGraphicFramePr/>
          <p:nvPr/>
        </p:nvGraphicFramePr>
        <p:xfrm>
          <a:off x="4603318" y="1025116"/>
          <a:ext cx="3000000" cy="3000000"/>
        </p:xfrm>
        <a:graphic>
          <a:graphicData uri="http://schemas.openxmlformats.org/drawingml/2006/table">
            <a:tbl>
              <a:tblPr bandRow="1" firstRow="1">
                <a:noFill/>
                <a:tableStyleId>{BC3C63C2-C517-442D-A159-E3B6A82F7242}</a:tableStyleId>
              </a:tblPr>
              <a:tblGrid>
                <a:gridCol w="4102700"/>
                <a:gridCol w="1412050"/>
                <a:gridCol w="1359000"/>
              </a:tblGrid>
              <a:tr h="425750">
                <a:tc>
                  <a:txBody>
                    <a:bodyPr>
                      <a:noAutofit/>
                    </a:bodyPr>
                    <a:lstStyle/>
                    <a:p>
                      <a:pPr indent="0" lvl="0" marL="0" marR="0" rtl="0" algn="l">
                        <a:spcBef>
                          <a:spcPts val="0"/>
                        </a:spcBef>
                        <a:spcAft>
                          <a:spcPts val="0"/>
                        </a:spcAft>
                        <a:buNone/>
                      </a:pPr>
                      <a:r>
                        <a:rPr i="0" lang="en-US" sz="1800">
                          <a:latin typeface="Calibri"/>
                          <a:ea typeface="Calibri"/>
                          <a:cs typeface="Calibri"/>
                          <a:sym typeface="Calibri"/>
                        </a:rPr>
                        <a:t>Description</a:t>
                      </a:r>
                      <a:endParaRPr/>
                    </a:p>
                  </a:txBody>
                  <a:tcPr marT="66525" marB="66525" marR="167475" marL="167475"/>
                </a:tc>
                <a:tc>
                  <a:txBody>
                    <a:bodyPr>
                      <a:noAutofit/>
                    </a:bodyPr>
                    <a:lstStyle/>
                    <a:p>
                      <a:pPr indent="0" lvl="0" marL="0" marR="0" rtl="0" algn="l">
                        <a:spcBef>
                          <a:spcPts val="0"/>
                        </a:spcBef>
                        <a:spcAft>
                          <a:spcPts val="0"/>
                        </a:spcAft>
                        <a:buNone/>
                      </a:pPr>
                      <a:r>
                        <a:rPr i="0" lang="en-US" sz="1800">
                          <a:latin typeface="Calibri"/>
                          <a:ea typeface="Calibri"/>
                          <a:cs typeface="Calibri"/>
                          <a:sym typeface="Calibri"/>
                        </a:rPr>
                        <a:t>FreePBX</a:t>
                      </a:r>
                      <a:endParaRPr/>
                    </a:p>
                  </a:txBody>
                  <a:tcPr marT="66525" marB="66525" marR="167475" marL="167475"/>
                </a:tc>
                <a:tc>
                  <a:txBody>
                    <a:bodyPr>
                      <a:noAutofit/>
                    </a:bodyPr>
                    <a:lstStyle/>
                    <a:p>
                      <a:pPr indent="0" lvl="0" marL="0" marR="0" rtl="0" algn="l">
                        <a:spcBef>
                          <a:spcPts val="0"/>
                        </a:spcBef>
                        <a:spcAft>
                          <a:spcPts val="0"/>
                        </a:spcAft>
                        <a:buNone/>
                      </a:pPr>
                      <a:r>
                        <a:rPr i="0" lang="en-US" sz="1800">
                          <a:latin typeface="Calibri"/>
                          <a:ea typeface="Calibri"/>
                          <a:cs typeface="Calibri"/>
                          <a:sym typeface="Calibri"/>
                        </a:rPr>
                        <a:t>PBXact</a:t>
                      </a:r>
                      <a:endParaRPr/>
                    </a:p>
                  </a:txBody>
                  <a:tcPr marT="66525" marB="66525" marR="167475" marL="167475"/>
                </a:tc>
              </a:tr>
              <a:tr h="73720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25 – 25 USER PBXact Only</a:t>
                      </a:r>
                      <a:endParaRPr/>
                    </a:p>
                    <a:p>
                      <a:pPr indent="0" lvl="0" marL="0" marR="0" rtl="0" algn="l">
                        <a:spcBef>
                          <a:spcPts val="0"/>
                        </a:spcBef>
                        <a:spcAft>
                          <a:spcPts val="0"/>
                        </a:spcAft>
                        <a:buNone/>
                      </a:pPr>
                      <a:r>
                        <a:rPr lang="en-US" sz="1800">
                          <a:latin typeface="Calibri"/>
                          <a:ea typeface="Calibri"/>
                          <a:cs typeface="Calibri"/>
                          <a:sym typeface="Calibri"/>
                        </a:rPr>
                        <a:t>40 – 40 user,30 calls</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N/A</a:t>
                      </a:r>
                      <a:endParaRPr/>
                    </a:p>
                    <a:p>
                      <a:pPr indent="0" lvl="0" marL="0" marR="0" rtl="0" algn="l">
                        <a:spcBef>
                          <a:spcPts val="0"/>
                        </a:spcBef>
                        <a:spcAft>
                          <a:spcPts val="0"/>
                        </a:spcAft>
                        <a:buNone/>
                      </a:pPr>
                      <a:r>
                        <a:rPr lang="en-US" sz="1800">
                          <a:latin typeface="Calibri"/>
                          <a:ea typeface="Calibri"/>
                          <a:cs typeface="Calibri"/>
                          <a:sym typeface="Calibri"/>
                        </a:rPr>
                        <a:t>$695</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$645</a:t>
                      </a:r>
                      <a:endParaRPr/>
                    </a:p>
                    <a:p>
                      <a:pPr indent="0" lvl="0" marL="0" marR="0" rtl="0" algn="l">
                        <a:spcBef>
                          <a:spcPts val="0"/>
                        </a:spcBef>
                        <a:spcAft>
                          <a:spcPts val="0"/>
                        </a:spcAft>
                        <a:buNone/>
                      </a:pPr>
                      <a:r>
                        <a:rPr lang="en-US" sz="1800">
                          <a:latin typeface="Calibri"/>
                          <a:ea typeface="Calibri"/>
                          <a:cs typeface="Calibri"/>
                          <a:sym typeface="Calibri"/>
                        </a:rPr>
                        <a:t>$845</a:t>
                      </a:r>
                      <a:endParaRPr/>
                    </a:p>
                  </a:txBody>
                  <a:tcPr marT="66525" marB="66525" marR="167475" marL="167475"/>
                </a:tc>
              </a:tr>
              <a:tr h="42575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60 – 60 user, 30 calls</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$845</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$995</a:t>
                      </a:r>
                      <a:endParaRPr/>
                    </a:p>
                  </a:txBody>
                  <a:tcPr marT="66525" marB="66525" marR="167475" marL="167475"/>
                </a:tc>
              </a:tr>
              <a:tr h="42575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75 – 75 user, 30 calls</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$845</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$995</a:t>
                      </a:r>
                      <a:endParaRPr/>
                    </a:p>
                  </a:txBody>
                  <a:tcPr marT="66525" marB="66525" marR="167475" marL="167475"/>
                </a:tc>
              </a:tr>
              <a:tr h="42575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100 – 100 user, 30 calls</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$1,195</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$1,495</a:t>
                      </a:r>
                      <a:endParaRPr/>
                    </a:p>
                  </a:txBody>
                  <a:tcPr marT="66525" marB="66525" marR="167475" marL="167475"/>
                </a:tc>
              </a:tr>
              <a:tr h="42575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400 – 400 user, 120 calls</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$1,995</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$2,995</a:t>
                      </a:r>
                      <a:endParaRPr/>
                    </a:p>
                  </a:txBody>
                  <a:tcPr marT="66525" marB="66525" marR="167475" marL="167475"/>
                </a:tc>
              </a:tr>
              <a:tr h="42575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400</a:t>
                      </a:r>
                      <a:r>
                        <a:rPr lang="en-US" sz="1800">
                          <a:latin typeface="Calibri"/>
                          <a:ea typeface="Calibri"/>
                          <a:cs typeface="Calibri"/>
                          <a:sym typeface="Calibri"/>
                        </a:rPr>
                        <a:t> – </a:t>
                      </a:r>
                      <a:r>
                        <a:rPr lang="en-US" sz="1800">
                          <a:latin typeface="Calibri"/>
                          <a:ea typeface="Calibri"/>
                          <a:cs typeface="Calibri"/>
                          <a:sym typeface="Calibri"/>
                        </a:rPr>
                        <a:t>Dual Power</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$2,495</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$3,495</a:t>
                      </a:r>
                      <a:endParaRPr/>
                    </a:p>
                  </a:txBody>
                  <a:tcPr marT="66525" marB="66525" marR="167475" marL="167475"/>
                </a:tc>
              </a:tr>
              <a:tr h="42575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1000 – 1000</a:t>
                      </a:r>
                      <a:r>
                        <a:rPr lang="en-US" sz="1800">
                          <a:latin typeface="Calibri"/>
                          <a:ea typeface="Calibri"/>
                          <a:cs typeface="Calibri"/>
                          <a:sym typeface="Calibri"/>
                        </a:rPr>
                        <a:t> user, 300 calls</a:t>
                      </a:r>
                      <a:endParaRPr sz="1800">
                        <a:latin typeface="Calibri"/>
                        <a:ea typeface="Calibri"/>
                        <a:cs typeface="Calibri"/>
                        <a:sym typeface="Calibri"/>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$5,995</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$7,295</a:t>
                      </a:r>
                      <a:endParaRPr/>
                    </a:p>
                  </a:txBody>
                  <a:tcPr marT="66525" marB="66525" marR="167475" marL="167475"/>
                </a:tc>
              </a:tr>
              <a:tr h="42575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2000 – 2000 user, 300 calls</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NA</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$12,995</a:t>
                      </a:r>
                      <a:endParaRPr/>
                    </a:p>
                  </a:txBody>
                  <a:tcPr marT="66525" marB="66525" marR="167475" marL="167475"/>
                </a:tc>
              </a:tr>
              <a:tr h="737200">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5000 – 5000 user, 1500 calls</a:t>
                      </a:r>
                      <a:endParaRPr/>
                    </a:p>
                    <a:p>
                      <a:pPr indent="0" lvl="0" marL="0" marR="0" rtl="0" algn="l">
                        <a:spcBef>
                          <a:spcPts val="0"/>
                        </a:spcBef>
                        <a:spcAft>
                          <a:spcPts val="0"/>
                        </a:spcAft>
                        <a:buNone/>
                      </a:pPr>
                      <a:r>
                        <a:rPr lang="en-US" sz="1800">
                          <a:latin typeface="Calibri"/>
                          <a:ea typeface="Calibri"/>
                          <a:cs typeface="Calibri"/>
                          <a:sym typeface="Calibri"/>
                        </a:rPr>
                        <a:t>Software Only PBXact</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NA</a:t>
                      </a:r>
                      <a:endParaRPr/>
                    </a:p>
                    <a:p>
                      <a:pPr indent="0" lvl="0" marL="0" marR="0" rtl="0" algn="l">
                        <a:spcBef>
                          <a:spcPts val="0"/>
                        </a:spcBef>
                        <a:spcAft>
                          <a:spcPts val="0"/>
                        </a:spcAft>
                        <a:buNone/>
                      </a:pPr>
                      <a:r>
                        <a:rPr lang="en-US" sz="1800">
                          <a:latin typeface="Calibri"/>
                          <a:ea typeface="Calibri"/>
                          <a:cs typeface="Calibri"/>
                          <a:sym typeface="Calibri"/>
                        </a:rPr>
                        <a:t>NA</a:t>
                      </a:r>
                      <a:endParaRPr/>
                    </a:p>
                  </a:txBody>
                  <a:tcPr marT="66525" marB="66525" marR="167475" marL="167475"/>
                </a:tc>
                <a:tc>
                  <a:txBody>
                    <a:bodyPr>
                      <a:noAutofit/>
                    </a:bodyPr>
                    <a:lstStyle/>
                    <a:p>
                      <a:pPr indent="0" lvl="0" marL="0" marR="0" rtl="0" algn="l">
                        <a:spcBef>
                          <a:spcPts val="0"/>
                        </a:spcBef>
                        <a:spcAft>
                          <a:spcPts val="0"/>
                        </a:spcAft>
                        <a:buNone/>
                      </a:pPr>
                      <a:r>
                        <a:rPr lang="en-US" sz="1800">
                          <a:latin typeface="Calibri"/>
                          <a:ea typeface="Calibri"/>
                          <a:cs typeface="Calibri"/>
                          <a:sym typeface="Calibri"/>
                        </a:rPr>
                        <a:t>$24,995</a:t>
                      </a:r>
                      <a:endParaRPr/>
                    </a:p>
                    <a:p>
                      <a:pPr indent="0" lvl="0" marL="0" marR="0" rtl="0" algn="l">
                        <a:spcBef>
                          <a:spcPts val="0"/>
                        </a:spcBef>
                        <a:spcAft>
                          <a:spcPts val="0"/>
                        </a:spcAft>
                        <a:buNone/>
                      </a:pPr>
                      <a:r>
                        <a:rPr lang="en-US" sz="1800">
                          <a:latin typeface="Calibri"/>
                          <a:ea typeface="Calibri"/>
                          <a:cs typeface="Calibri"/>
                          <a:sym typeface="Calibri"/>
                        </a:rPr>
                        <a:t>$800</a:t>
                      </a:r>
                      <a:endParaRPr/>
                    </a:p>
                  </a:txBody>
                  <a:tcPr marT="66525" marB="66525" marR="167475" marL="167475"/>
                </a:tc>
              </a:tr>
            </a:tbl>
          </a:graphicData>
        </a:graphic>
      </p:graphicFrame>
      <p:pic>
        <p:nvPicPr>
          <p:cNvPr id="464" name="Google Shape;464;p73"/>
          <p:cNvPicPr preferRelativeResize="0"/>
          <p:nvPr/>
        </p:nvPicPr>
        <p:blipFill rotWithShape="1">
          <a:blip r:embed="rId3">
            <a:alphaModFix/>
          </a:blip>
          <a:srcRect b="0" l="0" r="0" t="0"/>
          <a:stretch/>
        </p:blipFill>
        <p:spPr>
          <a:xfrm>
            <a:off x="1504259" y="4536087"/>
            <a:ext cx="1901606" cy="1901606"/>
          </a:xfrm>
          <a:prstGeom prst="rect">
            <a:avLst/>
          </a:prstGeom>
          <a:noFill/>
          <a:ln>
            <a:noFill/>
          </a:ln>
        </p:spPr>
      </p:pic>
      <p:pic>
        <p:nvPicPr>
          <p:cNvPr id="465" name="Google Shape;465;p73"/>
          <p:cNvPicPr preferRelativeResize="0"/>
          <p:nvPr/>
        </p:nvPicPr>
        <p:blipFill rotWithShape="1">
          <a:blip r:embed="rId4">
            <a:alphaModFix/>
          </a:blip>
          <a:srcRect b="0" l="0" r="0" t="0"/>
          <a:stretch/>
        </p:blipFill>
        <p:spPr>
          <a:xfrm>
            <a:off x="1201266" y="4544406"/>
            <a:ext cx="2507595" cy="544053"/>
          </a:xfrm>
          <a:prstGeom prst="rect">
            <a:avLst/>
          </a:prstGeom>
          <a:noFill/>
          <a:ln>
            <a:noFill/>
          </a:ln>
        </p:spPr>
      </p:pic>
      <p:pic>
        <p:nvPicPr>
          <p:cNvPr id="466" name="Google Shape;466;p73"/>
          <p:cNvPicPr preferRelativeResize="0"/>
          <p:nvPr/>
        </p:nvPicPr>
        <p:blipFill rotWithShape="1">
          <a:blip r:embed="rId5">
            <a:alphaModFix/>
          </a:blip>
          <a:srcRect b="0" l="0" r="0" t="0"/>
          <a:stretch/>
        </p:blipFill>
        <p:spPr>
          <a:xfrm>
            <a:off x="1177396" y="3994007"/>
            <a:ext cx="2555335" cy="566419"/>
          </a:xfrm>
          <a:prstGeom prst="rect">
            <a:avLst/>
          </a:prstGeom>
          <a:noFill/>
          <a:ln>
            <a:noFill/>
          </a:ln>
        </p:spPr>
      </p:pic>
      <p:pic>
        <p:nvPicPr>
          <p:cNvPr id="467" name="Google Shape;467;p73"/>
          <p:cNvPicPr preferRelativeResize="0"/>
          <p:nvPr/>
        </p:nvPicPr>
        <p:blipFill rotWithShape="1">
          <a:blip r:embed="rId6">
            <a:alphaModFix/>
          </a:blip>
          <a:srcRect b="0" l="0" r="0" t="0"/>
          <a:stretch/>
        </p:blipFill>
        <p:spPr>
          <a:xfrm>
            <a:off x="1201266" y="2897083"/>
            <a:ext cx="2454448" cy="544053"/>
          </a:xfrm>
          <a:prstGeom prst="rect">
            <a:avLst/>
          </a:prstGeom>
          <a:noFill/>
          <a:ln>
            <a:noFill/>
          </a:ln>
        </p:spPr>
      </p:pic>
      <p:pic>
        <p:nvPicPr>
          <p:cNvPr id="468" name="Google Shape;468;p73"/>
          <p:cNvPicPr preferRelativeResize="0"/>
          <p:nvPr/>
        </p:nvPicPr>
        <p:blipFill rotWithShape="1">
          <a:blip r:embed="rId7">
            <a:alphaModFix/>
          </a:blip>
          <a:srcRect b="0" l="0" r="0" t="0"/>
          <a:stretch/>
        </p:blipFill>
        <p:spPr>
          <a:xfrm>
            <a:off x="1631270" y="1690422"/>
            <a:ext cx="1594439" cy="1594439"/>
          </a:xfrm>
          <a:prstGeom prst="rect">
            <a:avLst/>
          </a:prstGeom>
          <a:noFill/>
          <a:ln>
            <a:noFill/>
          </a:ln>
        </p:spPr>
      </p:pic>
      <p:pic>
        <p:nvPicPr>
          <p:cNvPr id="469" name="Google Shape;469;p73"/>
          <p:cNvPicPr preferRelativeResize="0"/>
          <p:nvPr/>
        </p:nvPicPr>
        <p:blipFill rotWithShape="1">
          <a:blip r:embed="rId8">
            <a:alphaModFix/>
          </a:blip>
          <a:srcRect b="0" l="0" r="0" t="0"/>
          <a:stretch/>
        </p:blipFill>
        <p:spPr>
          <a:xfrm>
            <a:off x="1177396" y="1657745"/>
            <a:ext cx="2574768" cy="568865"/>
          </a:xfrm>
          <a:prstGeom prst="rect">
            <a:avLst/>
          </a:prstGeom>
          <a:noFill/>
          <a:ln>
            <a:noFill/>
          </a:ln>
        </p:spPr>
      </p:pic>
      <p:pic>
        <p:nvPicPr>
          <p:cNvPr id="470" name="Google Shape;470;p73"/>
          <p:cNvPicPr preferRelativeResize="0"/>
          <p:nvPr/>
        </p:nvPicPr>
        <p:blipFill rotWithShape="1">
          <a:blip r:embed="rId5">
            <a:alphaModFix/>
          </a:blip>
          <a:srcRect b="0" l="0" r="0" t="0"/>
          <a:stretch/>
        </p:blipFill>
        <p:spPr>
          <a:xfrm>
            <a:off x="1177396" y="3431854"/>
            <a:ext cx="2555335" cy="566419"/>
          </a:xfrm>
          <a:prstGeom prst="rect">
            <a:avLst/>
          </a:prstGeom>
          <a:noFill/>
          <a:ln>
            <a:noFill/>
          </a:ln>
        </p:spPr>
      </p:pic>
      <p:pic>
        <p:nvPicPr>
          <p:cNvPr id="471" name="Google Shape;471;p73"/>
          <p:cNvPicPr preferRelativeResize="0"/>
          <p:nvPr/>
        </p:nvPicPr>
        <p:blipFill rotWithShape="1">
          <a:blip r:embed="rId9">
            <a:alphaModFix/>
          </a:blip>
          <a:srcRect b="0" l="0" r="0" t="0"/>
          <a:stretch/>
        </p:blipFill>
        <p:spPr>
          <a:xfrm>
            <a:off x="1925213" y="1190625"/>
            <a:ext cx="1059701" cy="6216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74"/>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PBXact Simple Setup Configuration Wizard</a:t>
            </a:r>
            <a:endParaRPr/>
          </a:p>
        </p:txBody>
      </p:sp>
      <p:sp>
        <p:nvSpPr>
          <p:cNvPr id="477" name="Google Shape;477;p74"/>
          <p:cNvSpPr txBox="1"/>
          <p:nvPr>
            <p:ph idx="3" type="body"/>
          </p:nvPr>
        </p:nvSpPr>
        <p:spPr>
          <a:xfrm>
            <a:off x="333488" y="1221866"/>
            <a:ext cx="6429262" cy="4851274"/>
          </a:xfrm>
          <a:prstGeom prst="rect">
            <a:avLst/>
          </a:prstGeom>
          <a:noFill/>
          <a:ln>
            <a:noFill/>
          </a:ln>
        </p:spPr>
        <p:txBody>
          <a:bodyPr anchorCtr="0" anchor="t" bIns="45700" lIns="91425" spcFirstLastPara="1" rIns="91425" wrap="square" tIns="45700">
            <a:noAutofit/>
          </a:bodyPr>
          <a:lstStyle/>
          <a:p>
            <a:pPr indent="-350838" lvl="0" marL="350838" rtl="0" algn="l">
              <a:lnSpc>
                <a:spcPct val="90000"/>
              </a:lnSpc>
              <a:spcBef>
                <a:spcPts val="0"/>
              </a:spcBef>
              <a:spcAft>
                <a:spcPts val="0"/>
              </a:spcAft>
              <a:buClr>
                <a:srgbClr val="FF0066"/>
              </a:buClr>
              <a:buSzPts val="2240"/>
              <a:buFont typeface="Calibri"/>
              <a:buChar char="•"/>
            </a:pPr>
            <a:r>
              <a:rPr lang="en-US">
                <a:latin typeface="Calibri"/>
                <a:ea typeface="Calibri"/>
                <a:cs typeface="Calibri"/>
                <a:sym typeface="Calibri"/>
              </a:rPr>
              <a:t>Simple steps to Configure your PBX</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System Settings</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Sangoma Phone Provisioning</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Sangoma Phone Apps</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Extension Range</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Extension Details</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Inbound Call Routing</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IVR/Auto-Attendant Setup</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Fax Setup</a:t>
            </a:r>
            <a:endParaRPr/>
          </a:p>
        </p:txBody>
      </p:sp>
      <p:sp>
        <p:nvSpPr>
          <p:cNvPr id="478" name="Google Shape;478;p74"/>
          <p:cNvSpPr/>
          <p:nvPr/>
        </p:nvSpPr>
        <p:spPr>
          <a:xfrm>
            <a:off x="6078747" y="1866625"/>
            <a:ext cx="5398392" cy="3772175"/>
          </a:xfrm>
          <a:prstGeom prst="roundRect">
            <a:avLst>
              <a:gd fmla="val 10093" name="adj"/>
            </a:avLst>
          </a:prstGeom>
          <a:solidFill>
            <a:srgbClr val="C00000"/>
          </a:solidFill>
          <a:ln cap="flat" cmpd="sng" w="571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Calibri"/>
                <a:ea typeface="Calibri"/>
                <a:cs typeface="Calibri"/>
                <a:sym typeface="Calibri"/>
              </a:rPr>
              <a:t>Our guarantee:</a:t>
            </a:r>
            <a:endParaRPr/>
          </a:p>
          <a:p>
            <a:pPr indent="0" lvl="0" marL="0" marR="0" rtl="0" algn="ctr">
              <a:spcBef>
                <a:spcPts val="0"/>
              </a:spcBef>
              <a:spcAft>
                <a:spcPts val="0"/>
              </a:spcAft>
              <a:buNone/>
            </a:pPr>
            <a:r>
              <a:t/>
            </a:r>
            <a:endParaRPr sz="1467">
              <a:solidFill>
                <a:schemeClr val="lt1"/>
              </a:solidFill>
              <a:latin typeface="Calibri"/>
              <a:ea typeface="Calibri"/>
              <a:cs typeface="Calibri"/>
              <a:sym typeface="Calibri"/>
            </a:endParaRPr>
          </a:p>
          <a:p>
            <a:pPr indent="0" lvl="0" marL="0" marR="0" rtl="0" algn="ctr">
              <a:spcBef>
                <a:spcPts val="0"/>
              </a:spcBef>
              <a:spcAft>
                <a:spcPts val="0"/>
              </a:spcAft>
              <a:buNone/>
            </a:pPr>
            <a:r>
              <a:rPr lang="en-US" sz="6000">
                <a:solidFill>
                  <a:schemeClr val="lt1"/>
                </a:solidFill>
                <a:latin typeface="Calibri"/>
                <a:ea typeface="Calibri"/>
                <a:cs typeface="Calibri"/>
                <a:sym typeface="Calibri"/>
              </a:rPr>
              <a:t>10 Users in 10 Minutes</a:t>
            </a:r>
            <a:endParaRPr/>
          </a:p>
          <a:p>
            <a:pPr indent="0" lvl="0" marL="0" marR="0" rtl="0" algn="ctr">
              <a:spcBef>
                <a:spcPts val="0"/>
              </a:spcBef>
              <a:spcAft>
                <a:spcPts val="0"/>
              </a:spcAft>
              <a:buNone/>
            </a:pPr>
            <a:r>
              <a:t/>
            </a:r>
            <a:endParaRPr sz="1467">
              <a:solidFill>
                <a:schemeClr val="lt1"/>
              </a:solidFill>
              <a:latin typeface="Calibri"/>
              <a:ea typeface="Calibri"/>
              <a:cs typeface="Calibri"/>
              <a:sym typeface="Calibri"/>
            </a:endParaRPr>
          </a:p>
          <a:p>
            <a:pPr indent="0" lvl="0" marL="0" marR="0" rtl="0" algn="ctr">
              <a:spcBef>
                <a:spcPts val="0"/>
              </a:spcBef>
              <a:spcAft>
                <a:spcPts val="0"/>
              </a:spcAft>
              <a:buNone/>
            </a:pPr>
            <a:r>
              <a:rPr lang="en-US" sz="2800">
                <a:solidFill>
                  <a:schemeClr val="lt1"/>
                </a:solidFill>
                <a:latin typeface="Calibri"/>
                <a:ea typeface="Calibri"/>
                <a:cs typeface="Calibri"/>
                <a:sym typeface="Calibri"/>
              </a:rPr>
              <a:t>Fully featured and ready to go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sp>
        <p:nvSpPr>
          <p:cNvPr id="483" name="Google Shape;483;p75"/>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Simple Configuration Dashboard</a:t>
            </a:r>
            <a:endParaRPr/>
          </a:p>
        </p:txBody>
      </p:sp>
      <p:sp>
        <p:nvSpPr>
          <p:cNvPr id="484" name="Google Shape;484;p75"/>
          <p:cNvSpPr txBox="1"/>
          <p:nvPr>
            <p:ph idx="3" type="body"/>
          </p:nvPr>
        </p:nvSpPr>
        <p:spPr>
          <a:xfrm>
            <a:off x="333488" y="1221866"/>
            <a:ext cx="9058162" cy="4851274"/>
          </a:xfrm>
          <a:prstGeom prst="rect">
            <a:avLst/>
          </a:prstGeom>
          <a:noFill/>
          <a:ln>
            <a:noFill/>
          </a:ln>
        </p:spPr>
        <p:txBody>
          <a:bodyPr anchorCtr="0" anchor="t" bIns="45700" lIns="91425" spcFirstLastPara="1" rIns="91425" wrap="square" tIns="45700">
            <a:noAutofit/>
          </a:bodyPr>
          <a:lstStyle/>
          <a:p>
            <a:pPr indent="-350838" lvl="0" marL="350838" rtl="0" algn="l">
              <a:lnSpc>
                <a:spcPct val="90000"/>
              </a:lnSpc>
              <a:spcBef>
                <a:spcPts val="0"/>
              </a:spcBef>
              <a:spcAft>
                <a:spcPts val="0"/>
              </a:spcAft>
              <a:buClr>
                <a:srgbClr val="FF0066"/>
              </a:buClr>
              <a:buSzPts val="2240"/>
              <a:buFont typeface="Calibri"/>
              <a:buChar char="•"/>
            </a:pPr>
            <a:r>
              <a:rPr lang="en-US">
                <a:latin typeface="Calibri"/>
                <a:ea typeface="Calibri"/>
                <a:cs typeface="Calibri"/>
                <a:sym typeface="Calibri"/>
              </a:rPr>
              <a:t>Simple view to manage most common task</a:t>
            </a:r>
            <a:endParaRPr/>
          </a:p>
          <a:p>
            <a:pPr indent="-350838" lvl="0" marL="350838" rtl="0" algn="l">
              <a:lnSpc>
                <a:spcPct val="90000"/>
              </a:lnSpc>
              <a:spcBef>
                <a:spcPts val="1000"/>
              </a:spcBef>
              <a:spcAft>
                <a:spcPts val="0"/>
              </a:spcAft>
              <a:buClr>
                <a:srgbClr val="FF0066"/>
              </a:buClr>
              <a:buSzPts val="2240"/>
              <a:buFont typeface="Calibri"/>
              <a:buChar char="•"/>
            </a:pPr>
            <a:r>
              <a:rPr lang="en-US">
                <a:latin typeface="Calibri"/>
                <a:ea typeface="Calibri"/>
                <a:cs typeface="Calibri"/>
                <a:sym typeface="Calibri"/>
              </a:rPr>
              <a:t>If More Control is needed switch to Advanced Mode</a:t>
            </a:r>
            <a:endParaRPr/>
          </a:p>
        </p:txBody>
      </p:sp>
      <p:pic>
        <p:nvPicPr>
          <p:cNvPr id="485" name="Google Shape;485;p75"/>
          <p:cNvPicPr preferRelativeResize="0"/>
          <p:nvPr/>
        </p:nvPicPr>
        <p:blipFill rotWithShape="1">
          <a:blip r:embed="rId3">
            <a:alphaModFix/>
          </a:blip>
          <a:srcRect b="0" l="0" r="0" t="0"/>
          <a:stretch/>
        </p:blipFill>
        <p:spPr>
          <a:xfrm>
            <a:off x="2227421" y="2490417"/>
            <a:ext cx="7736422" cy="34246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76"/>
          <p:cNvSpPr txBox="1"/>
          <p:nvPr>
            <p:ph type="title"/>
          </p:nvPr>
        </p:nvSpPr>
        <p:spPr>
          <a:xfrm>
            <a:off x="333487" y="212726"/>
            <a:ext cx="11521500" cy="699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Differences Between FreePBX &amp; PBXact</a:t>
            </a:r>
            <a:endParaRPr/>
          </a:p>
        </p:txBody>
      </p:sp>
      <p:sp>
        <p:nvSpPr>
          <p:cNvPr id="491" name="Google Shape;491;p76"/>
          <p:cNvSpPr txBox="1"/>
          <p:nvPr>
            <p:ph idx="3" type="body"/>
          </p:nvPr>
        </p:nvSpPr>
        <p:spPr>
          <a:xfrm>
            <a:off x="333487" y="917066"/>
            <a:ext cx="11521500" cy="4851300"/>
          </a:xfrm>
          <a:prstGeom prst="rect">
            <a:avLst/>
          </a:prstGeom>
          <a:noFill/>
          <a:ln>
            <a:noFill/>
          </a:ln>
        </p:spPr>
        <p:txBody>
          <a:bodyPr anchorCtr="0" anchor="t" bIns="45700" lIns="91425" spcFirstLastPara="1" rIns="91425" wrap="square" tIns="45700">
            <a:noAutofit/>
          </a:bodyPr>
          <a:lstStyle/>
          <a:p>
            <a:pPr indent="-350838" lvl="0" marL="350838" rtl="0" algn="l">
              <a:lnSpc>
                <a:spcPct val="90000"/>
              </a:lnSpc>
              <a:spcBef>
                <a:spcPts val="0"/>
              </a:spcBef>
              <a:spcAft>
                <a:spcPts val="0"/>
              </a:spcAft>
              <a:buClr>
                <a:srgbClr val="FF0066"/>
              </a:buClr>
              <a:buSzPts val="2240"/>
              <a:buFont typeface="Calibri"/>
              <a:buChar char="•"/>
            </a:pPr>
            <a:r>
              <a:rPr lang="en-US">
                <a:latin typeface="Calibri"/>
                <a:ea typeface="Calibri"/>
                <a:cs typeface="Calibri"/>
                <a:sym typeface="Calibri"/>
              </a:rPr>
              <a:t>FreePBX – Open source</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Stack of CentOS, MySQL, Asterisk, FreePBX, +++ </a:t>
            </a:r>
            <a:endParaRPr>
              <a:latin typeface="Calibri"/>
              <a:ea typeface="Calibri"/>
              <a:cs typeface="Calibri"/>
              <a:sym typeface="Calibri"/>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Dozens of modules and upgrades every day</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No Software Warranty</a:t>
            </a:r>
            <a:endParaRPr/>
          </a:p>
          <a:p>
            <a:pPr indent="-350838" lvl="0" marL="350838" rtl="0" algn="l">
              <a:lnSpc>
                <a:spcPct val="90000"/>
              </a:lnSpc>
              <a:spcBef>
                <a:spcPts val="1000"/>
              </a:spcBef>
              <a:spcAft>
                <a:spcPts val="0"/>
              </a:spcAft>
              <a:buClr>
                <a:srgbClr val="FF0066"/>
              </a:buClr>
              <a:buSzPts val="2240"/>
              <a:buFont typeface="Calibri"/>
              <a:buChar char="•"/>
            </a:pPr>
            <a:r>
              <a:rPr lang="en-US">
                <a:latin typeface="Calibri"/>
                <a:ea typeface="Calibri"/>
                <a:cs typeface="Calibri"/>
                <a:sym typeface="Calibri"/>
              </a:rPr>
              <a:t>PBXact – Commercial Version</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Same Code base as FreePBX</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Hardened, more QA, version control</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10 steps Simple Configuration Wizard</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More features and software in base system</a:t>
            </a:r>
            <a:endParaRPr/>
          </a:p>
          <a:p>
            <a:pPr indent="-341313" lvl="2" marL="1258888" rtl="0" algn="l">
              <a:lnSpc>
                <a:spcPct val="90000"/>
              </a:lnSpc>
              <a:spcBef>
                <a:spcPts val="500"/>
              </a:spcBef>
              <a:spcAft>
                <a:spcPts val="0"/>
              </a:spcAft>
              <a:buSzPts val="1600"/>
              <a:buChar char="•"/>
            </a:pPr>
            <a:r>
              <a:rPr lang="en-US">
                <a:latin typeface="Calibri"/>
                <a:ea typeface="Calibri"/>
                <a:cs typeface="Calibri"/>
                <a:sym typeface="Calibri"/>
              </a:rPr>
              <a:t>Includes most Add-ons, more value for the money</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Annual Software Maintenance Plans + SLAs</a:t>
            </a:r>
            <a:endParaRPr/>
          </a:p>
          <a:p>
            <a:pPr indent="-341313" lvl="1" marL="800100" rtl="0" algn="l">
              <a:lnSpc>
                <a:spcPct val="90000"/>
              </a:lnSpc>
              <a:spcBef>
                <a:spcPts val="500"/>
              </a:spcBef>
              <a:spcAft>
                <a:spcPts val="0"/>
              </a:spcAft>
              <a:buSzPts val="1920"/>
              <a:buChar char="•"/>
            </a:pPr>
            <a:r>
              <a:rPr lang="en-US">
                <a:latin typeface="Calibri"/>
                <a:ea typeface="Calibri"/>
                <a:cs typeface="Calibri"/>
                <a:sym typeface="Calibri"/>
              </a:rPr>
              <a:t>Software Warranty provided</a:t>
            </a:r>
            <a:endParaRPr/>
          </a:p>
          <a:p>
            <a:pPr indent="-208598" lvl="0" marL="350838" rtl="0" algn="l">
              <a:lnSpc>
                <a:spcPct val="90000"/>
              </a:lnSpc>
              <a:spcBef>
                <a:spcPts val="1000"/>
              </a:spcBef>
              <a:spcAft>
                <a:spcPts val="0"/>
              </a:spcAft>
              <a:buClr>
                <a:srgbClr val="FF0066"/>
              </a:buClr>
              <a:buSzPts val="2240"/>
              <a:buFont typeface="Calibri"/>
              <a:buNone/>
            </a:pPr>
            <a:r>
              <a:t/>
            </a:r>
            <a:endParaRPr>
              <a:latin typeface="Quattrocento Sans"/>
              <a:ea typeface="Quattrocento Sans"/>
              <a:cs typeface="Quattrocento Sans"/>
              <a:sym typeface="Quattrocento Sans"/>
            </a:endParaRPr>
          </a:p>
        </p:txBody>
      </p:sp>
      <p:pic>
        <p:nvPicPr>
          <p:cNvPr id="492" name="Google Shape;492;p76"/>
          <p:cNvPicPr preferRelativeResize="0"/>
          <p:nvPr/>
        </p:nvPicPr>
        <p:blipFill rotWithShape="1">
          <a:blip r:embed="rId3">
            <a:alphaModFix/>
          </a:blip>
          <a:srcRect b="0" l="0" r="0" t="0"/>
          <a:stretch/>
        </p:blipFill>
        <p:spPr>
          <a:xfrm>
            <a:off x="7658830" y="2971799"/>
            <a:ext cx="3720369" cy="854075"/>
          </a:xfrm>
          <a:prstGeom prst="rect">
            <a:avLst/>
          </a:prstGeom>
          <a:noFill/>
          <a:ln>
            <a:noFill/>
          </a:ln>
        </p:spPr>
      </p:pic>
      <p:pic>
        <p:nvPicPr>
          <p:cNvPr id="493" name="Google Shape;493;p76"/>
          <p:cNvPicPr preferRelativeResize="0"/>
          <p:nvPr/>
        </p:nvPicPr>
        <p:blipFill rotWithShape="1">
          <a:blip r:embed="rId4">
            <a:alphaModFix/>
          </a:blip>
          <a:srcRect b="0" l="0" r="0" t="0"/>
          <a:stretch/>
        </p:blipFill>
        <p:spPr>
          <a:xfrm>
            <a:off x="7658830" y="4217097"/>
            <a:ext cx="3720369" cy="87971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7" name="Shape 497"/>
        <p:cNvGrpSpPr/>
        <p:nvPr/>
      </p:nvGrpSpPr>
      <p:grpSpPr>
        <a:xfrm>
          <a:off x="0" y="0"/>
          <a:ext cx="0" cy="0"/>
          <a:chOff x="0" y="0"/>
          <a:chExt cx="0" cy="0"/>
        </a:xfrm>
      </p:grpSpPr>
      <p:pic>
        <p:nvPicPr>
          <p:cNvPr id="498" name="Google Shape;498;p77"/>
          <p:cNvPicPr preferRelativeResize="0"/>
          <p:nvPr/>
        </p:nvPicPr>
        <p:blipFill>
          <a:blip r:embed="rId3">
            <a:alphaModFix/>
          </a:blip>
          <a:stretch>
            <a:fillRect/>
          </a:stretch>
        </p:blipFill>
        <p:spPr>
          <a:xfrm>
            <a:off x="4670400" y="64587"/>
            <a:ext cx="5802650" cy="6226974"/>
          </a:xfrm>
          <a:prstGeom prst="rect">
            <a:avLst/>
          </a:prstGeom>
          <a:noFill/>
          <a:ln>
            <a:noFill/>
          </a:ln>
        </p:spPr>
      </p:pic>
      <p:sp>
        <p:nvSpPr>
          <p:cNvPr id="499" name="Google Shape;499;p77"/>
          <p:cNvSpPr txBox="1"/>
          <p:nvPr/>
        </p:nvSpPr>
        <p:spPr>
          <a:xfrm>
            <a:off x="94300" y="183050"/>
            <a:ext cx="4901100" cy="20421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rgbClr val="0070C0"/>
              </a:buClr>
              <a:buSzPts val="3800"/>
              <a:buFont typeface="Calibri"/>
              <a:buNone/>
            </a:pPr>
            <a:r>
              <a:rPr lang="en-US" sz="3700">
                <a:solidFill>
                  <a:srgbClr val="0070C0"/>
                </a:solidFill>
                <a:latin typeface="Calibri"/>
                <a:ea typeface="Calibri"/>
                <a:cs typeface="Calibri"/>
                <a:sym typeface="Calibri"/>
              </a:rPr>
              <a:t>PBXact – with Add-Ons</a:t>
            </a:r>
            <a:endParaRPr sz="3700">
              <a:solidFill>
                <a:srgbClr val="0070C0"/>
              </a:solidFill>
              <a:latin typeface="Calibri"/>
              <a:ea typeface="Calibri"/>
              <a:cs typeface="Calibri"/>
              <a:sym typeface="Calibri"/>
            </a:endParaRPr>
          </a:p>
        </p:txBody>
      </p:sp>
      <p:sp>
        <p:nvSpPr>
          <p:cNvPr id="500" name="Google Shape;500;p77"/>
          <p:cNvSpPr/>
          <p:nvPr/>
        </p:nvSpPr>
        <p:spPr>
          <a:xfrm>
            <a:off x="10473050" y="3275800"/>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rgbClr val="FF0000"/>
                </a:solidFill>
              </a:rPr>
              <a:t>✔</a:t>
            </a:r>
            <a:endParaRPr>
              <a:solidFill>
                <a:srgbClr val="FF0000"/>
              </a:solidFill>
            </a:endParaRPr>
          </a:p>
        </p:txBody>
      </p:sp>
      <p:sp>
        <p:nvSpPr>
          <p:cNvPr id="501" name="Google Shape;501;p77"/>
          <p:cNvSpPr/>
          <p:nvPr/>
        </p:nvSpPr>
        <p:spPr>
          <a:xfrm>
            <a:off x="10473050" y="2871625"/>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accent6"/>
                </a:solidFill>
              </a:rPr>
              <a:t>✔</a:t>
            </a:r>
            <a:endParaRPr>
              <a:solidFill>
                <a:schemeClr val="accent6"/>
              </a:solidFill>
            </a:endParaRPr>
          </a:p>
        </p:txBody>
      </p:sp>
      <p:sp>
        <p:nvSpPr>
          <p:cNvPr id="502" name="Google Shape;502;p77"/>
          <p:cNvSpPr/>
          <p:nvPr/>
        </p:nvSpPr>
        <p:spPr>
          <a:xfrm>
            <a:off x="10473050" y="2627725"/>
            <a:ext cx="1114800" cy="243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03" name="Google Shape;503;p77"/>
          <p:cNvSpPr/>
          <p:nvPr/>
        </p:nvSpPr>
        <p:spPr>
          <a:xfrm>
            <a:off x="10473050" y="3075925"/>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04" name="Google Shape;504;p77"/>
          <p:cNvSpPr/>
          <p:nvPr/>
        </p:nvSpPr>
        <p:spPr>
          <a:xfrm>
            <a:off x="10473050" y="2423425"/>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05" name="Google Shape;505;p77"/>
          <p:cNvSpPr/>
          <p:nvPr/>
        </p:nvSpPr>
        <p:spPr>
          <a:xfrm>
            <a:off x="10473050" y="2019250"/>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06" name="Google Shape;506;p77"/>
          <p:cNvSpPr/>
          <p:nvPr/>
        </p:nvSpPr>
        <p:spPr>
          <a:xfrm>
            <a:off x="10473050" y="2219125"/>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07" name="Google Shape;507;p77"/>
          <p:cNvSpPr/>
          <p:nvPr/>
        </p:nvSpPr>
        <p:spPr>
          <a:xfrm>
            <a:off x="10473050" y="1770925"/>
            <a:ext cx="1114800" cy="243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08" name="Google Shape;508;p77"/>
          <p:cNvSpPr/>
          <p:nvPr/>
        </p:nvSpPr>
        <p:spPr>
          <a:xfrm>
            <a:off x="10473050" y="1566625"/>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09" name="Google Shape;509;p77"/>
          <p:cNvSpPr/>
          <p:nvPr/>
        </p:nvSpPr>
        <p:spPr>
          <a:xfrm>
            <a:off x="10473050" y="1322725"/>
            <a:ext cx="1114800" cy="243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10" name="Google Shape;510;p77"/>
          <p:cNvSpPr/>
          <p:nvPr/>
        </p:nvSpPr>
        <p:spPr>
          <a:xfrm>
            <a:off x="10473050" y="1114000"/>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11" name="Google Shape;511;p77"/>
          <p:cNvSpPr/>
          <p:nvPr/>
        </p:nvSpPr>
        <p:spPr>
          <a:xfrm>
            <a:off x="10473050" y="914125"/>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12" name="Google Shape;512;p77"/>
          <p:cNvSpPr/>
          <p:nvPr/>
        </p:nvSpPr>
        <p:spPr>
          <a:xfrm>
            <a:off x="10473050" y="709825"/>
            <a:ext cx="1114800" cy="204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13" name="Google Shape;513;p77"/>
          <p:cNvSpPr/>
          <p:nvPr/>
        </p:nvSpPr>
        <p:spPr>
          <a:xfrm>
            <a:off x="10473050" y="465925"/>
            <a:ext cx="1114800" cy="243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0000"/>
                </a:solidFill>
              </a:rPr>
              <a:t>✔</a:t>
            </a:r>
            <a:endParaRPr>
              <a:solidFill>
                <a:srgbClr val="FF0000"/>
              </a:solidFill>
            </a:endParaRPr>
          </a:p>
        </p:txBody>
      </p:sp>
      <p:sp>
        <p:nvSpPr>
          <p:cNvPr id="514" name="Google Shape;514;p77"/>
          <p:cNvSpPr/>
          <p:nvPr/>
        </p:nvSpPr>
        <p:spPr>
          <a:xfrm>
            <a:off x="10473050" y="3768175"/>
            <a:ext cx="1114800" cy="2439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accent6"/>
                </a:solidFill>
              </a:rPr>
              <a:t>✔</a:t>
            </a:r>
            <a:endParaRPr>
              <a:solidFill>
                <a:schemeClr val="accent6"/>
              </a:solidFill>
            </a:endParaRPr>
          </a:p>
        </p:txBody>
      </p:sp>
      <p:sp>
        <p:nvSpPr>
          <p:cNvPr id="515" name="Google Shape;515;p77"/>
          <p:cNvSpPr/>
          <p:nvPr/>
        </p:nvSpPr>
        <p:spPr>
          <a:xfrm>
            <a:off x="10473050" y="82450"/>
            <a:ext cx="1114800" cy="4275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900"/>
              <a:t>Included in Base</a:t>
            </a:r>
            <a:endParaRPr b="1" sz="900"/>
          </a:p>
          <a:p>
            <a:pPr indent="0" lvl="0" marL="0" rtl="0" algn="l">
              <a:spcBef>
                <a:spcPts val="0"/>
              </a:spcBef>
              <a:spcAft>
                <a:spcPts val="0"/>
              </a:spcAft>
              <a:buNone/>
            </a:pPr>
            <a:r>
              <a:rPr b="1" lang="en-US" sz="900"/>
              <a:t> (Value &gt; $1,500)</a:t>
            </a:r>
            <a:endParaRPr b="1" sz="900"/>
          </a:p>
        </p:txBody>
      </p:sp>
      <p:sp>
        <p:nvSpPr>
          <p:cNvPr id="516" name="Google Shape;516;p77"/>
          <p:cNvSpPr txBox="1"/>
          <p:nvPr/>
        </p:nvSpPr>
        <p:spPr>
          <a:xfrm>
            <a:off x="10473050" y="5437600"/>
            <a:ext cx="1617900" cy="8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B050"/>
                </a:solidFill>
                <a:latin typeface="Calibri"/>
                <a:ea typeface="Calibri"/>
                <a:cs typeface="Calibri"/>
                <a:sym typeface="Calibri"/>
              </a:rPr>
              <a:t>✔ </a:t>
            </a:r>
            <a:r>
              <a:rPr lang="en-US">
                <a:solidFill>
                  <a:schemeClr val="dk1"/>
                </a:solidFill>
                <a:latin typeface="Quattrocento Sans"/>
                <a:ea typeface="Quattrocento Sans"/>
                <a:cs typeface="Quattrocento Sans"/>
                <a:sym typeface="Quattrocento Sans"/>
              </a:rPr>
              <a:t>Included </a:t>
            </a:r>
            <a:r>
              <a:rPr b="1" lang="en-US">
                <a:solidFill>
                  <a:schemeClr val="dk1"/>
                </a:solidFill>
                <a:latin typeface="Quattrocento Sans"/>
                <a:ea typeface="Quattrocento Sans"/>
                <a:cs typeface="Quattrocento Sans"/>
                <a:sym typeface="Quattrocento Sans"/>
              </a:rPr>
              <a:t>Free </a:t>
            </a:r>
            <a:endParaRPr b="1">
              <a:solidFill>
                <a:schemeClr val="dk1"/>
              </a:solidFill>
              <a:latin typeface="Quattrocento Sans"/>
              <a:ea typeface="Quattrocento Sans"/>
              <a:cs typeface="Quattrocento Sans"/>
              <a:sym typeface="Quattrocento Sans"/>
            </a:endParaRPr>
          </a:p>
          <a:p>
            <a:pPr indent="457200" lvl="0" marL="0" rtl="0" algn="l">
              <a:spcBef>
                <a:spcPts val="0"/>
              </a:spcBef>
              <a:spcAft>
                <a:spcPts val="0"/>
              </a:spcAft>
              <a:buNone/>
            </a:pPr>
            <a:r>
              <a:rPr lang="en-US">
                <a:solidFill>
                  <a:schemeClr val="dk1"/>
                </a:solidFill>
                <a:latin typeface="Quattrocento Sans"/>
                <a:ea typeface="Quattrocento Sans"/>
                <a:cs typeface="Quattrocento Sans"/>
                <a:sym typeface="Quattrocento Sans"/>
              </a:rPr>
              <a:t>with </a:t>
            </a:r>
            <a:endParaRPr>
              <a:solidFill>
                <a:schemeClr val="dk1"/>
              </a:solidFill>
              <a:latin typeface="Quattrocento Sans"/>
              <a:ea typeface="Quattrocento Sans"/>
              <a:cs typeface="Quattrocento Sans"/>
              <a:sym typeface="Quattrocento Sans"/>
            </a:endParaRPr>
          </a:p>
          <a:p>
            <a:pPr indent="0" lvl="0" marL="0" rtl="0" algn="l">
              <a:spcBef>
                <a:spcPts val="0"/>
              </a:spcBef>
              <a:spcAft>
                <a:spcPts val="0"/>
              </a:spcAft>
              <a:buNone/>
            </a:pPr>
            <a:r>
              <a:rPr lang="en-US">
                <a:solidFill>
                  <a:schemeClr val="dk1"/>
                </a:solidFill>
                <a:latin typeface="Quattrocento Sans"/>
                <a:ea typeface="Quattrocento Sans"/>
                <a:cs typeface="Quattrocento Sans"/>
                <a:sym typeface="Quattrocento Sans"/>
              </a:rPr>
              <a:t>Sangoma Phones</a:t>
            </a:r>
            <a:endParaRPr/>
          </a:p>
        </p:txBody>
      </p:sp>
      <p:pic>
        <p:nvPicPr>
          <p:cNvPr id="517" name="Google Shape;517;p77"/>
          <p:cNvPicPr preferRelativeResize="0"/>
          <p:nvPr/>
        </p:nvPicPr>
        <p:blipFill>
          <a:blip r:embed="rId4">
            <a:alphaModFix/>
          </a:blip>
          <a:stretch>
            <a:fillRect/>
          </a:stretch>
        </p:blipFill>
        <p:spPr>
          <a:xfrm>
            <a:off x="574988" y="1866625"/>
            <a:ext cx="3939723" cy="2313648"/>
          </a:xfrm>
          <a:prstGeom prst="rect">
            <a:avLst/>
          </a:prstGeom>
          <a:noFill/>
          <a:ln>
            <a:noFill/>
          </a:ln>
        </p:spPr>
      </p:pic>
      <p:sp>
        <p:nvSpPr>
          <p:cNvPr id="518" name="Google Shape;518;p77"/>
          <p:cNvSpPr/>
          <p:nvPr/>
        </p:nvSpPr>
        <p:spPr>
          <a:xfrm>
            <a:off x="1499350" y="1470925"/>
            <a:ext cx="2091000" cy="395700"/>
          </a:xfrm>
          <a:prstGeom prst="roundRect">
            <a:avLst>
              <a:gd fmla="val 16667" name="adj"/>
            </a:avLst>
          </a:prstGeom>
          <a:solidFill>
            <a:srgbClr val="ED7D3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US" sz="1600">
                <a:solidFill>
                  <a:srgbClr val="FFFFFF"/>
                </a:solidFill>
                <a:latin typeface="Calibri"/>
                <a:ea typeface="Calibri"/>
                <a:cs typeface="Calibri"/>
                <a:sym typeface="Calibri"/>
              </a:rPr>
              <a:t>PBXact 25 Appliance</a:t>
            </a:r>
            <a:endParaRPr b="1" sz="1600">
              <a:solidFill>
                <a:srgbClr val="FFFFF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78"/>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PBXact Expanded Features</a:t>
            </a:r>
            <a:endParaRPr/>
          </a:p>
        </p:txBody>
      </p:sp>
      <p:sp>
        <p:nvSpPr>
          <p:cNvPr id="524" name="Google Shape;524;p78"/>
          <p:cNvSpPr txBox="1"/>
          <p:nvPr>
            <p:ph idx="3" type="body"/>
          </p:nvPr>
        </p:nvSpPr>
        <p:spPr>
          <a:xfrm>
            <a:off x="333463" y="1064991"/>
            <a:ext cx="11286900" cy="5207400"/>
          </a:xfrm>
          <a:prstGeom prst="rect">
            <a:avLst/>
          </a:prstGeom>
          <a:noFill/>
          <a:ln>
            <a:noFill/>
          </a:ln>
        </p:spPr>
        <p:txBody>
          <a:bodyPr anchorCtr="0" anchor="t" bIns="45700" lIns="91425" spcFirstLastPara="1" rIns="91425" wrap="square" tIns="45700">
            <a:noAutofit/>
          </a:bodyPr>
          <a:lstStyle/>
          <a:p>
            <a:pPr indent="-360997" lvl="0" marL="350837" rtl="0" algn="l">
              <a:lnSpc>
                <a:spcPct val="90000"/>
              </a:lnSpc>
              <a:spcBef>
                <a:spcPts val="0"/>
              </a:spcBef>
              <a:spcAft>
                <a:spcPts val="0"/>
              </a:spcAft>
              <a:buSzPts val="2400"/>
              <a:buChar char="•"/>
            </a:pPr>
            <a:r>
              <a:rPr lang="en-US" sz="2400" u="sng">
                <a:latin typeface="Calibri"/>
                <a:ea typeface="Calibri"/>
                <a:cs typeface="Calibri"/>
                <a:sym typeface="Calibri"/>
              </a:rPr>
              <a:t>Call Recording Reports</a:t>
            </a:r>
            <a:r>
              <a:rPr lang="en-US" sz="2400">
                <a:latin typeface="Calibri"/>
                <a:ea typeface="Calibri"/>
                <a:cs typeface="Calibri"/>
                <a:sym typeface="Calibri"/>
              </a:rPr>
              <a:t> – Advanced call recording capabilities &amp; archiving features</a:t>
            </a:r>
            <a:endParaRPr sz="2400"/>
          </a:p>
          <a:p>
            <a:pPr indent="-360997" lvl="0" marL="350837" rtl="0" algn="l">
              <a:lnSpc>
                <a:spcPct val="90000"/>
              </a:lnSpc>
              <a:spcBef>
                <a:spcPts val="300"/>
              </a:spcBef>
              <a:spcAft>
                <a:spcPts val="0"/>
              </a:spcAft>
              <a:buSzPts val="2400"/>
              <a:buChar char="•"/>
            </a:pPr>
            <a:r>
              <a:rPr lang="en-US" sz="2400" u="sng">
                <a:latin typeface="Calibri"/>
                <a:ea typeface="Calibri"/>
                <a:cs typeface="Calibri"/>
                <a:sym typeface="Calibri"/>
              </a:rPr>
              <a:t>Class of Service</a:t>
            </a:r>
            <a:r>
              <a:rPr lang="en-US" sz="2400">
                <a:latin typeface="Calibri"/>
                <a:ea typeface="Calibri"/>
                <a:cs typeface="Calibri"/>
                <a:sym typeface="Calibri"/>
              </a:rPr>
              <a:t> – Granular control of user and system permission</a:t>
            </a:r>
            <a:endParaRPr sz="2400"/>
          </a:p>
          <a:p>
            <a:pPr indent="-360997" lvl="0" marL="350837" rtl="0" algn="l">
              <a:lnSpc>
                <a:spcPct val="90000"/>
              </a:lnSpc>
              <a:spcBef>
                <a:spcPts val="300"/>
              </a:spcBef>
              <a:spcAft>
                <a:spcPts val="0"/>
              </a:spcAft>
              <a:buSzPts val="2400"/>
              <a:buChar char="•"/>
            </a:pPr>
            <a:r>
              <a:rPr lang="en-US" sz="2400" u="sng">
                <a:latin typeface="Calibri"/>
                <a:ea typeface="Calibri"/>
                <a:cs typeface="Calibri"/>
                <a:sym typeface="Calibri"/>
              </a:rPr>
              <a:t>Conference Pro</a:t>
            </a:r>
            <a:r>
              <a:rPr lang="en-US" sz="2400">
                <a:latin typeface="Calibri"/>
                <a:ea typeface="Calibri"/>
                <a:cs typeface="Calibri"/>
                <a:sym typeface="Calibri"/>
              </a:rPr>
              <a:t> – End User Conference room management and control</a:t>
            </a:r>
            <a:endParaRPr sz="2400"/>
          </a:p>
          <a:p>
            <a:pPr indent="-360997" lvl="0" marL="350837" rtl="0" algn="l">
              <a:lnSpc>
                <a:spcPct val="90000"/>
              </a:lnSpc>
              <a:spcBef>
                <a:spcPts val="300"/>
              </a:spcBef>
              <a:spcAft>
                <a:spcPts val="0"/>
              </a:spcAft>
              <a:buSzPts val="2400"/>
              <a:buChar char="•"/>
            </a:pPr>
            <a:r>
              <a:rPr lang="en-US" sz="2400" u="sng">
                <a:latin typeface="Calibri"/>
                <a:ea typeface="Calibri"/>
                <a:cs typeface="Calibri"/>
                <a:sym typeface="Calibri"/>
              </a:rPr>
              <a:t>EndPoint Manager</a:t>
            </a:r>
            <a:r>
              <a:rPr lang="en-US" sz="2400">
                <a:latin typeface="Calibri"/>
                <a:ea typeface="Calibri"/>
                <a:cs typeface="Calibri"/>
                <a:sym typeface="Calibri"/>
              </a:rPr>
              <a:t> – Auto provision &amp; Sangoma Phones management</a:t>
            </a:r>
            <a:endParaRPr sz="2400"/>
          </a:p>
          <a:p>
            <a:pPr indent="-360997" lvl="0" marL="350837" rtl="0" algn="l">
              <a:lnSpc>
                <a:spcPct val="90000"/>
              </a:lnSpc>
              <a:spcBef>
                <a:spcPts val="300"/>
              </a:spcBef>
              <a:spcAft>
                <a:spcPts val="0"/>
              </a:spcAft>
              <a:buSzPts val="2400"/>
              <a:buChar char="•"/>
            </a:pPr>
            <a:r>
              <a:rPr lang="en-US" sz="2400" u="sng">
                <a:latin typeface="Calibri"/>
                <a:ea typeface="Calibri"/>
                <a:cs typeface="Calibri"/>
                <a:sym typeface="Calibri"/>
              </a:rPr>
              <a:t>Fax Pro</a:t>
            </a:r>
            <a:r>
              <a:rPr lang="en-US" sz="2400">
                <a:latin typeface="Calibri"/>
                <a:ea typeface="Calibri"/>
                <a:cs typeface="Calibri"/>
                <a:sym typeface="Calibri"/>
              </a:rPr>
              <a:t> – Outbound Faxing for End Users</a:t>
            </a:r>
            <a:endParaRPr sz="2400"/>
          </a:p>
          <a:p>
            <a:pPr indent="-360997" lvl="0" marL="350837" rtl="0" algn="l">
              <a:lnSpc>
                <a:spcPct val="90000"/>
              </a:lnSpc>
              <a:spcBef>
                <a:spcPts val="300"/>
              </a:spcBef>
              <a:spcAft>
                <a:spcPts val="0"/>
              </a:spcAft>
              <a:buSzPts val="2400"/>
              <a:buChar char="•"/>
            </a:pPr>
            <a:r>
              <a:rPr lang="en-US" sz="2400" u="sng">
                <a:latin typeface="Calibri"/>
                <a:ea typeface="Calibri"/>
                <a:cs typeface="Calibri"/>
                <a:sym typeface="Calibri"/>
              </a:rPr>
              <a:t>Paging Pro</a:t>
            </a:r>
            <a:r>
              <a:rPr lang="en-US" sz="2400">
                <a:latin typeface="Calibri"/>
                <a:ea typeface="Calibri"/>
                <a:cs typeface="Calibri"/>
                <a:sym typeface="Calibri"/>
              </a:rPr>
              <a:t> – Valet style paging, scheduled pages, outbound notifications</a:t>
            </a:r>
            <a:endParaRPr sz="2400"/>
          </a:p>
          <a:p>
            <a:pPr indent="-360997" lvl="0" marL="350837" rtl="0" algn="l">
              <a:lnSpc>
                <a:spcPct val="90000"/>
              </a:lnSpc>
              <a:spcBef>
                <a:spcPts val="300"/>
              </a:spcBef>
              <a:spcAft>
                <a:spcPts val="0"/>
              </a:spcAft>
              <a:buSzPts val="2400"/>
              <a:buChar char="•"/>
            </a:pPr>
            <a:r>
              <a:rPr lang="en-US" sz="2400" u="sng">
                <a:latin typeface="Calibri"/>
                <a:ea typeface="Calibri"/>
                <a:cs typeface="Calibri"/>
                <a:sym typeface="Calibri"/>
              </a:rPr>
              <a:t>Phone Apps</a:t>
            </a:r>
            <a:r>
              <a:rPr lang="en-US" sz="2400">
                <a:latin typeface="Calibri"/>
                <a:ea typeface="Calibri"/>
                <a:cs typeface="Calibri"/>
                <a:sym typeface="Calibri"/>
              </a:rPr>
              <a:t> – Suite of phone side PBX applications</a:t>
            </a:r>
            <a:endParaRPr sz="2400"/>
          </a:p>
          <a:p>
            <a:pPr indent="-360998" lvl="0" marL="350838" rtl="0" algn="l">
              <a:lnSpc>
                <a:spcPct val="90000"/>
              </a:lnSpc>
              <a:spcBef>
                <a:spcPts val="300"/>
              </a:spcBef>
              <a:spcAft>
                <a:spcPts val="0"/>
              </a:spcAft>
              <a:buSzPts val="2400"/>
              <a:buChar char="•"/>
            </a:pPr>
            <a:r>
              <a:rPr lang="en-US" sz="2400" u="sng">
                <a:latin typeface="Calibri"/>
                <a:ea typeface="Calibri"/>
                <a:cs typeface="Calibri"/>
                <a:sym typeface="Calibri"/>
              </a:rPr>
              <a:t>User Control Panel Device Management</a:t>
            </a:r>
            <a:r>
              <a:rPr lang="en-US" sz="2400">
                <a:latin typeface="Calibri"/>
                <a:ea typeface="Calibri"/>
                <a:cs typeface="Calibri"/>
                <a:sym typeface="Calibri"/>
              </a:rPr>
              <a:t> – End user phone button control</a:t>
            </a:r>
            <a:endParaRPr sz="2400"/>
          </a:p>
          <a:p>
            <a:pPr indent="-360998" lvl="0" marL="350838" rtl="0" algn="l">
              <a:lnSpc>
                <a:spcPct val="90000"/>
              </a:lnSpc>
              <a:spcBef>
                <a:spcPts val="300"/>
              </a:spcBef>
              <a:spcAft>
                <a:spcPts val="0"/>
              </a:spcAft>
              <a:buSzPts val="2400"/>
              <a:buChar char="•"/>
            </a:pPr>
            <a:r>
              <a:rPr lang="en-US" sz="2400" u="sng">
                <a:latin typeface="Calibri"/>
                <a:ea typeface="Calibri"/>
                <a:cs typeface="Calibri"/>
                <a:sym typeface="Calibri"/>
              </a:rPr>
              <a:t>Voicemail Notify</a:t>
            </a:r>
            <a:r>
              <a:rPr lang="en-US" sz="2400">
                <a:latin typeface="Calibri"/>
                <a:ea typeface="Calibri"/>
                <a:cs typeface="Calibri"/>
                <a:sym typeface="Calibri"/>
              </a:rPr>
              <a:t> – List based voicemail notifier, with reporting</a:t>
            </a:r>
            <a:endParaRPr sz="2400"/>
          </a:p>
          <a:p>
            <a:pPr indent="-360998" lvl="0" marL="350838" rtl="0" algn="l">
              <a:lnSpc>
                <a:spcPct val="90000"/>
              </a:lnSpc>
              <a:spcBef>
                <a:spcPts val="300"/>
              </a:spcBef>
              <a:spcAft>
                <a:spcPts val="0"/>
              </a:spcAft>
              <a:buSzPts val="2400"/>
              <a:buChar char="•"/>
            </a:pPr>
            <a:r>
              <a:rPr lang="en-US" sz="2400" u="sng">
                <a:latin typeface="Calibri"/>
                <a:ea typeface="Calibri"/>
                <a:cs typeface="Calibri"/>
                <a:sym typeface="Calibri"/>
              </a:rPr>
              <a:t>Voice Mail Reports</a:t>
            </a:r>
            <a:r>
              <a:rPr lang="en-US" sz="2400">
                <a:latin typeface="Calibri"/>
                <a:ea typeface="Calibri"/>
                <a:cs typeface="Calibri"/>
                <a:sym typeface="Calibri"/>
              </a:rPr>
              <a:t> – Advanced voicemail administration and monitoring</a:t>
            </a:r>
            <a:endParaRPr sz="24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8" name="Shape 528"/>
        <p:cNvGrpSpPr/>
        <p:nvPr/>
      </p:nvGrpSpPr>
      <p:grpSpPr>
        <a:xfrm>
          <a:off x="0" y="0"/>
          <a:ext cx="0" cy="0"/>
          <a:chOff x="0" y="0"/>
          <a:chExt cx="0" cy="0"/>
        </a:xfrm>
      </p:grpSpPr>
      <p:sp>
        <p:nvSpPr>
          <p:cNvPr id="529" name="Google Shape;529;p79"/>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FreePBX vs PBXact Total Cost of Ownership</a:t>
            </a:r>
            <a:endParaRPr/>
          </a:p>
        </p:txBody>
      </p:sp>
      <p:pic>
        <p:nvPicPr>
          <p:cNvPr id="530" name="Google Shape;530;p79"/>
          <p:cNvPicPr preferRelativeResize="0"/>
          <p:nvPr/>
        </p:nvPicPr>
        <p:blipFill>
          <a:blip r:embed="rId3">
            <a:alphaModFix/>
          </a:blip>
          <a:stretch>
            <a:fillRect/>
          </a:stretch>
        </p:blipFill>
        <p:spPr>
          <a:xfrm>
            <a:off x="7151523" y="1082900"/>
            <a:ext cx="2960006" cy="699900"/>
          </a:xfrm>
          <a:prstGeom prst="rect">
            <a:avLst/>
          </a:prstGeom>
          <a:noFill/>
          <a:ln>
            <a:noFill/>
          </a:ln>
        </p:spPr>
      </p:pic>
      <p:pic>
        <p:nvPicPr>
          <p:cNvPr id="531" name="Google Shape;531;p79"/>
          <p:cNvPicPr preferRelativeResize="0"/>
          <p:nvPr/>
        </p:nvPicPr>
        <p:blipFill>
          <a:blip r:embed="rId4">
            <a:alphaModFix/>
          </a:blip>
          <a:stretch>
            <a:fillRect/>
          </a:stretch>
        </p:blipFill>
        <p:spPr>
          <a:xfrm>
            <a:off x="1385875" y="1082900"/>
            <a:ext cx="3242850" cy="1082049"/>
          </a:xfrm>
          <a:prstGeom prst="rect">
            <a:avLst/>
          </a:prstGeom>
          <a:noFill/>
          <a:ln>
            <a:noFill/>
          </a:ln>
        </p:spPr>
      </p:pic>
      <p:sp>
        <p:nvSpPr>
          <p:cNvPr id="532" name="Google Shape;532;p79"/>
          <p:cNvSpPr/>
          <p:nvPr/>
        </p:nvSpPr>
        <p:spPr>
          <a:xfrm>
            <a:off x="731750" y="2276750"/>
            <a:ext cx="4501200" cy="79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FreePBX is a basic PBX system that is open source</a:t>
            </a:r>
            <a:endParaRPr>
              <a:latin typeface="Calibri"/>
              <a:ea typeface="Calibri"/>
              <a:cs typeface="Calibri"/>
              <a:sym typeface="Calibri"/>
            </a:endParaRPr>
          </a:p>
        </p:txBody>
      </p:sp>
      <p:sp>
        <p:nvSpPr>
          <p:cNvPr id="533" name="Google Shape;533;p79"/>
          <p:cNvSpPr/>
          <p:nvPr/>
        </p:nvSpPr>
        <p:spPr>
          <a:xfrm>
            <a:off x="731750" y="3184150"/>
            <a:ext cx="4501200" cy="79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FreePBX has the ability to be a full featured system with al a carte commercial modules</a:t>
            </a:r>
            <a:endParaRPr>
              <a:latin typeface="Calibri"/>
              <a:ea typeface="Calibri"/>
              <a:cs typeface="Calibri"/>
              <a:sym typeface="Calibri"/>
            </a:endParaRPr>
          </a:p>
        </p:txBody>
      </p:sp>
      <p:sp>
        <p:nvSpPr>
          <p:cNvPr id="534" name="Google Shape;534;p79"/>
          <p:cNvSpPr/>
          <p:nvPr/>
        </p:nvSpPr>
        <p:spPr>
          <a:xfrm>
            <a:off x="731750" y="4091550"/>
            <a:ext cx="4501200" cy="79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A FreePBX system with all the feature set of PBXact will cost your customer more over time</a:t>
            </a:r>
            <a:endParaRPr>
              <a:latin typeface="Calibri"/>
              <a:ea typeface="Calibri"/>
              <a:cs typeface="Calibri"/>
              <a:sym typeface="Calibri"/>
            </a:endParaRPr>
          </a:p>
        </p:txBody>
      </p:sp>
      <p:sp>
        <p:nvSpPr>
          <p:cNvPr id="535" name="Google Shape;535;p79"/>
          <p:cNvSpPr/>
          <p:nvPr/>
        </p:nvSpPr>
        <p:spPr>
          <a:xfrm>
            <a:off x="6431225" y="2276750"/>
            <a:ext cx="4501200" cy="79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PBXact is a full featured PBX system with higher level features </a:t>
            </a:r>
            <a:endParaRPr>
              <a:latin typeface="Calibri"/>
              <a:ea typeface="Calibri"/>
              <a:cs typeface="Calibri"/>
              <a:sym typeface="Calibri"/>
            </a:endParaRPr>
          </a:p>
        </p:txBody>
      </p:sp>
      <p:sp>
        <p:nvSpPr>
          <p:cNvPr id="536" name="Google Shape;536;p79"/>
          <p:cNvSpPr/>
          <p:nvPr/>
        </p:nvSpPr>
        <p:spPr>
          <a:xfrm>
            <a:off x="6431225" y="3184150"/>
            <a:ext cx="4501200" cy="795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PBXact comes with almost everything “baked” into the product</a:t>
            </a:r>
            <a:endParaRPr>
              <a:latin typeface="Calibri"/>
              <a:ea typeface="Calibri"/>
              <a:cs typeface="Calibri"/>
              <a:sym typeface="Calibri"/>
            </a:endParaRPr>
          </a:p>
        </p:txBody>
      </p:sp>
      <p:sp>
        <p:nvSpPr>
          <p:cNvPr id="537" name="Google Shape;537;p79"/>
          <p:cNvSpPr/>
          <p:nvPr/>
        </p:nvSpPr>
        <p:spPr>
          <a:xfrm>
            <a:off x="192959" y="4219939"/>
            <a:ext cx="538800" cy="538800"/>
          </a:xfrm>
          <a:prstGeom prst="rect">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9"/>
          <p:cNvSpPr/>
          <p:nvPr/>
        </p:nvSpPr>
        <p:spPr>
          <a:xfrm>
            <a:off x="192959" y="2405156"/>
            <a:ext cx="538800" cy="538800"/>
          </a:xfrm>
          <a:prstGeom prst="rect">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9"/>
          <p:cNvSpPr/>
          <p:nvPr/>
        </p:nvSpPr>
        <p:spPr>
          <a:xfrm>
            <a:off x="5892434" y="2405146"/>
            <a:ext cx="538800" cy="538800"/>
          </a:xfrm>
          <a:prstGeom prst="rect">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79"/>
          <p:cNvSpPr/>
          <p:nvPr/>
        </p:nvSpPr>
        <p:spPr>
          <a:xfrm>
            <a:off x="192959" y="3312560"/>
            <a:ext cx="538800" cy="538800"/>
          </a:xfrm>
          <a:prstGeom prst="rect">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9"/>
          <p:cNvSpPr/>
          <p:nvPr/>
        </p:nvSpPr>
        <p:spPr>
          <a:xfrm>
            <a:off x="5892434" y="3312550"/>
            <a:ext cx="538800" cy="538800"/>
          </a:xfrm>
          <a:prstGeom prst="rect">
            <a:avLst/>
          </a:prstGeom>
          <a:blipFill rotWithShape="1">
            <a:blip r:embed="rId9">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80"/>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FreePBX vs PBXact  Value</a:t>
            </a:r>
            <a:endParaRPr/>
          </a:p>
        </p:txBody>
      </p:sp>
      <p:sp>
        <p:nvSpPr>
          <p:cNvPr id="547" name="Google Shape;547;p80"/>
          <p:cNvSpPr txBox="1"/>
          <p:nvPr/>
        </p:nvSpPr>
        <p:spPr>
          <a:xfrm>
            <a:off x="561600" y="2433375"/>
            <a:ext cx="5224200" cy="3833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FreePBX 100 System configured as a PBXact comes stocked with applications</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Extension routing, SysAdmin Pro, Phone Apps, CRM Link, Call Recording Reports, Conference Pro, Class of Service, Paging Pro, Park Pro, Fax Pro, Voicemail Notify, Voicemail Reports and Zulu Clients first year support</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Char char="●"/>
            </a:pPr>
            <a:r>
              <a:rPr lang="en-US" sz="1800">
                <a:latin typeface="Calibri"/>
                <a:ea typeface="Calibri"/>
                <a:cs typeface="Calibri"/>
                <a:sym typeface="Calibri"/>
              </a:rPr>
              <a:t>End-user cost </a:t>
            </a:r>
            <a:r>
              <a:rPr b="1" lang="en-US" sz="1800">
                <a:latin typeface="Calibri"/>
                <a:ea typeface="Calibri"/>
                <a:cs typeface="Calibri"/>
                <a:sym typeface="Calibri"/>
              </a:rPr>
              <a:t>$4.151.00</a:t>
            </a:r>
            <a:endParaRPr b="1"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Char char="●"/>
            </a:pPr>
            <a:r>
              <a:rPr lang="en-US" sz="1800">
                <a:latin typeface="Calibri"/>
                <a:ea typeface="Calibri"/>
                <a:cs typeface="Calibri"/>
                <a:sym typeface="Calibri"/>
              </a:rPr>
              <a:t>Annual Renewals </a:t>
            </a:r>
            <a:r>
              <a:rPr b="1" lang="en-US" sz="1800">
                <a:latin typeface="Calibri"/>
                <a:ea typeface="Calibri"/>
                <a:cs typeface="Calibri"/>
                <a:sym typeface="Calibri"/>
              </a:rPr>
              <a:t>$1.689.12</a:t>
            </a:r>
            <a:endParaRPr b="1" sz="1800">
              <a:latin typeface="Calibri"/>
              <a:ea typeface="Calibri"/>
              <a:cs typeface="Calibri"/>
              <a:sym typeface="Calibri"/>
            </a:endParaRPr>
          </a:p>
          <a:p>
            <a:pPr indent="0" lvl="0" marL="0" rtl="0" algn="l">
              <a:spcBef>
                <a:spcPts val="0"/>
              </a:spcBef>
              <a:spcAft>
                <a:spcPts val="0"/>
              </a:spcAft>
              <a:buNone/>
            </a:pPr>
            <a:r>
              <a:t/>
            </a:r>
            <a:endParaRPr/>
          </a:p>
        </p:txBody>
      </p:sp>
      <p:sp>
        <p:nvSpPr>
          <p:cNvPr id="548" name="Google Shape;548;p80"/>
          <p:cNvSpPr txBox="1"/>
          <p:nvPr/>
        </p:nvSpPr>
        <p:spPr>
          <a:xfrm>
            <a:off x="6015625" y="2477375"/>
            <a:ext cx="4943400" cy="3875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alibri"/>
              <a:buChar char="●"/>
            </a:pPr>
            <a:r>
              <a:rPr lang="en-US" sz="1800">
                <a:latin typeface="Calibri"/>
                <a:ea typeface="Calibri"/>
                <a:cs typeface="Calibri"/>
                <a:sym typeface="Calibri"/>
              </a:rPr>
              <a:t>PBXact 100 Systems with appliance and one year support contract, all ala carte items are included</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Char char="●"/>
            </a:pPr>
            <a:r>
              <a:rPr lang="en-US" sz="1800">
                <a:latin typeface="Calibri"/>
                <a:ea typeface="Calibri"/>
                <a:cs typeface="Calibri"/>
                <a:sym typeface="Calibri"/>
              </a:rPr>
              <a:t>End-use cost </a:t>
            </a:r>
            <a:r>
              <a:rPr b="1" lang="en-US" sz="1800">
                <a:latin typeface="Calibri"/>
                <a:ea typeface="Calibri"/>
                <a:cs typeface="Calibri"/>
                <a:sym typeface="Calibri"/>
              </a:rPr>
              <a:t>$1,645.00</a:t>
            </a:r>
            <a:endParaRPr b="1"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342900" lvl="0" marL="457200" rtl="0" algn="l">
              <a:spcBef>
                <a:spcPts val="0"/>
              </a:spcBef>
              <a:spcAft>
                <a:spcPts val="0"/>
              </a:spcAft>
              <a:buSzPts val="1800"/>
              <a:buChar char="●"/>
            </a:pPr>
            <a:r>
              <a:rPr lang="en-US" sz="1800">
                <a:latin typeface="Calibri"/>
                <a:ea typeface="Calibri"/>
                <a:cs typeface="Calibri"/>
                <a:sym typeface="Calibri"/>
              </a:rPr>
              <a:t>Annual update for support only </a:t>
            </a:r>
            <a:r>
              <a:rPr b="1" lang="en-US" sz="1800">
                <a:latin typeface="Calibri"/>
                <a:ea typeface="Calibri"/>
                <a:cs typeface="Calibri"/>
                <a:sym typeface="Calibri"/>
              </a:rPr>
              <a:t>$150</a:t>
            </a:r>
            <a:endParaRPr b="1" sz="1800">
              <a:latin typeface="Calibri"/>
              <a:ea typeface="Calibri"/>
              <a:cs typeface="Calibri"/>
              <a:sym typeface="Calibri"/>
            </a:endParaRPr>
          </a:p>
        </p:txBody>
      </p:sp>
      <p:sp>
        <p:nvSpPr>
          <p:cNvPr id="549" name="Google Shape;549;p80"/>
          <p:cNvSpPr/>
          <p:nvPr/>
        </p:nvSpPr>
        <p:spPr>
          <a:xfrm>
            <a:off x="5922050" y="1436900"/>
            <a:ext cx="4032000" cy="624600"/>
          </a:xfrm>
          <a:prstGeom prst="roundRect">
            <a:avLst>
              <a:gd fmla="val 16667" name="adj"/>
            </a:avLst>
          </a:prstGeom>
          <a:solidFill>
            <a:srgbClr val="6FAB46"/>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US" sz="2400">
                <a:solidFill>
                  <a:schemeClr val="lt1"/>
                </a:solidFill>
              </a:rPr>
              <a:t>PBXact</a:t>
            </a:r>
            <a:endParaRPr b="1" sz="2400">
              <a:solidFill>
                <a:schemeClr val="lt1"/>
              </a:solidFill>
            </a:endParaRPr>
          </a:p>
        </p:txBody>
      </p:sp>
      <p:sp>
        <p:nvSpPr>
          <p:cNvPr id="550" name="Google Shape;550;p80"/>
          <p:cNvSpPr/>
          <p:nvPr/>
        </p:nvSpPr>
        <p:spPr>
          <a:xfrm>
            <a:off x="748675" y="1436900"/>
            <a:ext cx="4032000" cy="624600"/>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2400">
                <a:solidFill>
                  <a:schemeClr val="lt1"/>
                </a:solidFill>
              </a:rPr>
              <a:t>Free</a:t>
            </a:r>
            <a:r>
              <a:rPr b="1" lang="en-US" sz="2400">
                <a:solidFill>
                  <a:schemeClr val="lt1"/>
                </a:solidFill>
              </a:rPr>
              <a:t>PBX</a:t>
            </a:r>
            <a:endParaRPr b="1" sz="2400">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63"/>
          <p:cNvSpPr txBox="1"/>
          <p:nvPr/>
        </p:nvSpPr>
        <p:spPr>
          <a:xfrm>
            <a:off x="10645707" y="642876"/>
            <a:ext cx="184800" cy="30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pic>
        <p:nvPicPr>
          <p:cNvPr id="370" name="Google Shape;370;p63">
            <a:hlinkClick r:id="rId3"/>
          </p:cNvPr>
          <p:cNvPicPr preferRelativeResize="0"/>
          <p:nvPr/>
        </p:nvPicPr>
        <p:blipFill rotWithShape="1">
          <a:blip r:embed="rId4">
            <a:alphaModFix/>
          </a:blip>
          <a:srcRect b="0" l="0" r="0" t="0"/>
          <a:stretch/>
        </p:blipFill>
        <p:spPr>
          <a:xfrm>
            <a:off x="459128" y="1491842"/>
            <a:ext cx="2350747" cy="2356660"/>
          </a:xfrm>
          <a:prstGeom prst="rect">
            <a:avLst/>
          </a:prstGeom>
          <a:noFill/>
          <a:ln>
            <a:noFill/>
          </a:ln>
        </p:spPr>
      </p:pic>
      <p:sp>
        <p:nvSpPr>
          <p:cNvPr id="371" name="Google Shape;371;p63"/>
          <p:cNvSpPr txBox="1"/>
          <p:nvPr/>
        </p:nvSpPr>
        <p:spPr>
          <a:xfrm>
            <a:off x="47625" y="4114942"/>
            <a:ext cx="3195900" cy="1711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Calibri"/>
                <a:ea typeface="Calibri"/>
                <a:cs typeface="Calibri"/>
                <a:sym typeface="Calibri"/>
              </a:rPr>
              <a:t>Since 2002 VoIP Supply </a:t>
            </a:r>
            <a:endParaRPr b="0" i="0" sz="2000" u="none" cap="none" strike="noStrike">
              <a:solidFill>
                <a:srgbClr val="3F3F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Calibri"/>
                <a:ea typeface="Calibri"/>
                <a:cs typeface="Calibri"/>
                <a:sym typeface="Calibri"/>
              </a:rPr>
              <a:t>has delivered unparalleled service and expertise to </a:t>
            </a:r>
            <a:endParaRPr b="0" i="0" sz="2000" u="none" cap="none" strike="noStrike">
              <a:solidFill>
                <a:srgbClr val="3F3F3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3F3F3F"/>
                </a:solidFill>
                <a:latin typeface="Calibri"/>
                <a:ea typeface="Calibri"/>
                <a:cs typeface="Calibri"/>
                <a:sym typeface="Calibri"/>
              </a:rPr>
              <a:t>over 125,000 customers worldwide.</a:t>
            </a:r>
            <a:endParaRPr b="0" i="0" sz="2000" u="none" cap="none" strike="noStrike">
              <a:solidFill>
                <a:srgbClr val="3F3F3F"/>
              </a:solidFill>
              <a:latin typeface="Calibri"/>
              <a:ea typeface="Calibri"/>
              <a:cs typeface="Calibri"/>
              <a:sym typeface="Calibri"/>
            </a:endParaRPr>
          </a:p>
        </p:txBody>
      </p:sp>
      <p:sp>
        <p:nvSpPr>
          <p:cNvPr id="372" name="Google Shape;372;p63"/>
          <p:cNvSpPr txBox="1"/>
          <p:nvPr/>
        </p:nvSpPr>
        <p:spPr>
          <a:xfrm>
            <a:off x="3402275" y="1491842"/>
            <a:ext cx="8547900" cy="471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E98334"/>
                </a:solidFill>
                <a:latin typeface="Calibri"/>
                <a:ea typeface="Calibri"/>
                <a:cs typeface="Calibri"/>
                <a:sym typeface="Calibri"/>
              </a:rPr>
              <a:t>VoIP Rental Program</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our Device as a Service (DaaS) rental program gives your customers the widest variety of VoIP Products for a low monthly payment!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E98334"/>
                </a:solidFill>
                <a:latin typeface="Calibri"/>
                <a:ea typeface="Calibri"/>
                <a:cs typeface="Calibri"/>
                <a:sym typeface="Calibri"/>
              </a:rPr>
              <a:t>Hardware &amp; Provisioning</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featuring over 60 manufacturers that offer over 16,000 products and the ability to provision for you!</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E98334"/>
                </a:solidFill>
                <a:latin typeface="Calibri"/>
                <a:ea typeface="Calibri"/>
                <a:cs typeface="Calibri"/>
                <a:sym typeface="Calibri"/>
              </a:rPr>
              <a:t>CloudSpan MarketPlace</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a single place to shop various VoIP service providers - build up your MRR and receive discounts on hardware selling through VoIP Supply</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FF66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E98334"/>
                </a:solidFill>
                <a:latin typeface="Calibri"/>
                <a:ea typeface="Calibri"/>
                <a:cs typeface="Calibri"/>
                <a:sym typeface="Calibri"/>
              </a:rPr>
              <a:t>Fulfillment</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provisioning and professional services from multiple warehouse locations in North America; providing real-time access to manage your projects from order through delivery</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rgbClr val="E98334"/>
                </a:solidFill>
                <a:latin typeface="Calibri"/>
                <a:ea typeface="Calibri"/>
                <a:cs typeface="Calibri"/>
                <a:sym typeface="Calibri"/>
              </a:rPr>
              <a:t>Refresh &amp; Reclaim</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offering certified reconditioned devices at a fraction of the cost plus offering an outlet for selling off used and excess VoIP equipment</a:t>
            </a:r>
            <a:endParaRPr b="0" i="0" sz="1600" u="none" cap="none" strike="noStrike">
              <a:solidFill>
                <a:schemeClr val="dk1"/>
              </a:solidFill>
              <a:latin typeface="Calibri"/>
              <a:ea typeface="Calibri"/>
              <a:cs typeface="Calibri"/>
              <a:sym typeface="Calibri"/>
            </a:endParaRPr>
          </a:p>
        </p:txBody>
      </p:sp>
      <p:sp>
        <p:nvSpPr>
          <p:cNvPr id="373" name="Google Shape;373;p63"/>
          <p:cNvSpPr/>
          <p:nvPr/>
        </p:nvSpPr>
        <p:spPr>
          <a:xfrm>
            <a:off x="880804" y="576464"/>
            <a:ext cx="10425300" cy="103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7F8284"/>
                </a:solidFill>
                <a:latin typeface="PT Sans"/>
                <a:ea typeface="PT Sans"/>
                <a:cs typeface="PT Sans"/>
                <a:sym typeface="PT Sans"/>
              </a:rPr>
              <a:t>Reseller Benefits</a:t>
            </a:r>
            <a:endParaRPr b="0" i="0" sz="3200" u="none" cap="none" strike="noStrike">
              <a:solidFill>
                <a:srgbClr val="7F8284"/>
              </a:solidFill>
              <a:latin typeface="PT Sans"/>
              <a:ea typeface="PT Sans"/>
              <a:cs typeface="PT Sans"/>
              <a:sym typeface="PT Sans"/>
            </a:endParaRPr>
          </a:p>
          <a:p>
            <a:pPr indent="0" lvl="0" marL="0" marR="0" rtl="0" algn="ctr">
              <a:lnSpc>
                <a:spcPct val="100000"/>
              </a:lnSpc>
              <a:spcBef>
                <a:spcPts val="700"/>
              </a:spcBef>
              <a:spcAft>
                <a:spcPts val="0"/>
              </a:spcAft>
              <a:buClr>
                <a:srgbClr val="000000"/>
              </a:buClr>
              <a:buSzPts val="2400"/>
              <a:buFont typeface="Arial"/>
              <a:buNone/>
            </a:pPr>
            <a:r>
              <a:t/>
            </a:r>
            <a:endParaRPr b="0" i="0" sz="2400" u="none" cap="none" strike="noStrike">
              <a:solidFill>
                <a:srgbClr val="7F8284"/>
              </a:solidFill>
              <a:latin typeface="PT Sans"/>
              <a:ea typeface="PT Sans"/>
              <a:cs typeface="PT Sans"/>
              <a:sym typeface="PT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81"/>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FreePBX vs PBXact  Over 5 years</a:t>
            </a:r>
            <a:endParaRPr/>
          </a:p>
        </p:txBody>
      </p:sp>
      <p:grpSp>
        <p:nvGrpSpPr>
          <p:cNvPr id="556" name="Google Shape;556;p81"/>
          <p:cNvGrpSpPr/>
          <p:nvPr/>
        </p:nvGrpSpPr>
        <p:grpSpPr>
          <a:xfrm>
            <a:off x="449500" y="1434373"/>
            <a:ext cx="11777356" cy="4790457"/>
            <a:chOff x="0" y="221131"/>
            <a:chExt cx="13276244" cy="2579675"/>
          </a:xfrm>
        </p:grpSpPr>
        <p:sp>
          <p:nvSpPr>
            <p:cNvPr id="557" name="Google Shape;557;p81"/>
            <p:cNvSpPr/>
            <p:nvPr/>
          </p:nvSpPr>
          <p:spPr>
            <a:xfrm>
              <a:off x="0" y="438599"/>
              <a:ext cx="6492900" cy="2041200"/>
            </a:xfrm>
            <a:prstGeom prst="rect">
              <a:avLst/>
            </a:prstGeom>
            <a:solidFill>
              <a:srgbClr val="FFFFFF">
                <a:alpha val="89800"/>
              </a:srgbClr>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81"/>
            <p:cNvSpPr/>
            <p:nvPr/>
          </p:nvSpPr>
          <p:spPr>
            <a:xfrm>
              <a:off x="324654" y="221132"/>
              <a:ext cx="4545000" cy="537900"/>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1"/>
            <p:cNvSpPr txBox="1"/>
            <p:nvPr/>
          </p:nvSpPr>
          <p:spPr>
            <a:xfrm>
              <a:off x="402365" y="302432"/>
              <a:ext cx="4467300" cy="414300"/>
            </a:xfrm>
            <a:prstGeom prst="rect">
              <a:avLst/>
            </a:prstGeom>
            <a:noFill/>
            <a:ln>
              <a:noFill/>
            </a:ln>
          </p:spPr>
          <p:txBody>
            <a:bodyPr anchorCtr="0" anchor="ctr" bIns="0" lIns="171775" spcFirstLastPara="1" rIns="171775" wrap="square" tIns="0">
              <a:noAutofit/>
            </a:bodyPr>
            <a:lstStyle/>
            <a:p>
              <a:pPr indent="0" lvl="0" marL="0" marR="0" rtl="0" algn="l">
                <a:lnSpc>
                  <a:spcPct val="90000"/>
                </a:lnSpc>
                <a:spcBef>
                  <a:spcPts val="0"/>
                </a:spcBef>
                <a:spcAft>
                  <a:spcPts val="0"/>
                </a:spcAft>
                <a:buClr>
                  <a:srgbClr val="FFFFFF"/>
                </a:buClr>
                <a:buSzPts val="2700"/>
                <a:buFont typeface="Calibri"/>
                <a:buNone/>
              </a:pPr>
              <a:r>
                <a:rPr b="0" i="0" lang="en-US" sz="2700" u="none" cap="none" strike="noStrike">
                  <a:solidFill>
                    <a:srgbClr val="FFFFFF"/>
                  </a:solidFill>
                  <a:latin typeface="Calibri"/>
                  <a:ea typeface="Calibri"/>
                  <a:cs typeface="Calibri"/>
                  <a:sym typeface="Calibri"/>
                </a:rPr>
                <a:t>FreePBX</a:t>
              </a:r>
              <a:endParaRPr/>
            </a:p>
          </p:txBody>
        </p:sp>
        <p:sp>
          <p:nvSpPr>
            <p:cNvPr id="560" name="Google Shape;560;p81"/>
            <p:cNvSpPr/>
            <p:nvPr/>
          </p:nvSpPr>
          <p:spPr>
            <a:xfrm>
              <a:off x="6552633" y="438595"/>
              <a:ext cx="6492900" cy="2041200"/>
            </a:xfrm>
            <a:prstGeom prst="rect">
              <a:avLst/>
            </a:prstGeom>
            <a:solidFill>
              <a:srgbClr val="FFFFFF">
                <a:alpha val="89800"/>
              </a:srgbClr>
            </a:solidFill>
            <a:ln cap="flat" cmpd="sng" w="12700">
              <a:solidFill>
                <a:srgbClr val="6FAB46"/>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81"/>
            <p:cNvSpPr txBox="1"/>
            <p:nvPr/>
          </p:nvSpPr>
          <p:spPr>
            <a:xfrm>
              <a:off x="6552644" y="438606"/>
              <a:ext cx="6723600" cy="2362200"/>
            </a:xfrm>
            <a:prstGeom prst="rect">
              <a:avLst/>
            </a:prstGeom>
            <a:noFill/>
            <a:ln>
              <a:noFill/>
            </a:ln>
          </p:spPr>
          <p:txBody>
            <a:bodyPr anchorCtr="0" anchor="t" bIns="192000" lIns="503900" spcFirstLastPara="1" rIns="503900" wrap="square" tIns="562350">
              <a:noAutofit/>
            </a:bodyPr>
            <a:lstStyle/>
            <a:p>
              <a:pPr indent="0" lvl="0" marL="914400" marR="0" rtl="0" algn="l">
                <a:lnSpc>
                  <a:spcPct val="90000"/>
                </a:lnSpc>
                <a:spcBef>
                  <a:spcPts val="0"/>
                </a:spcBef>
                <a:spcAft>
                  <a:spcPts val="0"/>
                </a:spcAft>
                <a:buNone/>
              </a:pPr>
              <a:r>
                <a:t/>
              </a:r>
              <a:endParaRPr sz="2700">
                <a:latin typeface="Calibri"/>
                <a:ea typeface="Calibri"/>
                <a:cs typeface="Calibri"/>
                <a:sym typeface="Calibri"/>
              </a:endParaRPr>
            </a:p>
            <a:p>
              <a:pPr indent="-209550" lvl="1" marL="228600" marR="0" rtl="0" algn="l">
                <a:lnSpc>
                  <a:spcPct val="90000"/>
                </a:lnSpc>
                <a:spcBef>
                  <a:spcPts val="0"/>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First year system cost: $1,645.00</a:t>
              </a:r>
              <a:endParaRPr sz="2400">
                <a:latin typeface="Calibri"/>
                <a:ea typeface="Calibri"/>
                <a:cs typeface="Calibri"/>
                <a:sym typeface="Calibri"/>
              </a:endParaRPr>
            </a:p>
            <a:p>
              <a:pPr indent="-209550" lvl="1" marL="228600" marR="0" rtl="0" algn="l">
                <a:lnSpc>
                  <a:spcPct val="90000"/>
                </a:lnSpc>
                <a:spcBef>
                  <a:spcPts val="405"/>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Years 2-5 support cost: $150.00</a:t>
              </a:r>
              <a:endParaRPr sz="2400">
                <a:latin typeface="Calibri"/>
                <a:ea typeface="Calibri"/>
                <a:cs typeface="Calibri"/>
                <a:sym typeface="Calibri"/>
              </a:endParaRPr>
            </a:p>
            <a:p>
              <a:pPr indent="-209550" lvl="1" marL="228600" marR="0" rtl="0" algn="l">
                <a:lnSpc>
                  <a:spcPct val="90000"/>
                </a:lnSpc>
                <a:spcBef>
                  <a:spcPts val="405"/>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5 year total cost: $2,245.00</a:t>
              </a:r>
              <a:endParaRPr sz="2400">
                <a:latin typeface="Calibri"/>
                <a:ea typeface="Calibri"/>
                <a:cs typeface="Calibri"/>
                <a:sym typeface="Calibri"/>
              </a:endParaRPr>
            </a:p>
          </p:txBody>
        </p:sp>
        <p:sp>
          <p:nvSpPr>
            <p:cNvPr id="562" name="Google Shape;562;p81"/>
            <p:cNvSpPr/>
            <p:nvPr/>
          </p:nvSpPr>
          <p:spPr>
            <a:xfrm>
              <a:off x="6552644" y="221131"/>
              <a:ext cx="4545000" cy="576900"/>
            </a:xfrm>
            <a:prstGeom prst="roundRect">
              <a:avLst>
                <a:gd fmla="val 16667" name="adj"/>
              </a:avLst>
            </a:prstGeom>
            <a:solidFill>
              <a:srgbClr val="6FAB46"/>
            </a:solidFill>
            <a:ln cap="flat" cmpd="sng" w="12700">
              <a:solidFill>
                <a:srgbClr val="FFFFFF"/>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1"/>
            <p:cNvSpPr txBox="1"/>
            <p:nvPr/>
          </p:nvSpPr>
          <p:spPr>
            <a:xfrm>
              <a:off x="6591507" y="221133"/>
              <a:ext cx="4467300" cy="537900"/>
            </a:xfrm>
            <a:prstGeom prst="rect">
              <a:avLst/>
            </a:prstGeom>
            <a:noFill/>
            <a:ln>
              <a:noFill/>
            </a:ln>
          </p:spPr>
          <p:txBody>
            <a:bodyPr anchorCtr="0" anchor="ctr" bIns="0" lIns="171775" spcFirstLastPara="1" rIns="171775" wrap="square" tIns="0">
              <a:noAutofit/>
            </a:bodyPr>
            <a:lstStyle/>
            <a:p>
              <a:pPr indent="0" lvl="0" marL="0" marR="0" rtl="0" algn="l">
                <a:lnSpc>
                  <a:spcPct val="90000"/>
                </a:lnSpc>
                <a:spcBef>
                  <a:spcPts val="0"/>
                </a:spcBef>
                <a:spcAft>
                  <a:spcPts val="0"/>
                </a:spcAft>
                <a:buClr>
                  <a:srgbClr val="FFFFFF"/>
                </a:buClr>
                <a:buSzPts val="2700"/>
                <a:buFont typeface="Calibri"/>
                <a:buNone/>
              </a:pPr>
              <a:r>
                <a:rPr b="0" i="0" lang="en-US" sz="2700" u="none" cap="none" strike="noStrike">
                  <a:solidFill>
                    <a:srgbClr val="FFFFFF"/>
                  </a:solidFill>
                  <a:latin typeface="Calibri"/>
                  <a:ea typeface="Calibri"/>
                  <a:cs typeface="Calibri"/>
                  <a:sym typeface="Calibri"/>
                </a:rPr>
                <a:t>PBXact</a:t>
              </a:r>
              <a:endParaRPr/>
            </a:p>
          </p:txBody>
        </p:sp>
      </p:grpSp>
      <p:sp>
        <p:nvSpPr>
          <p:cNvPr id="564" name="Google Shape;564;p81"/>
          <p:cNvSpPr txBox="1"/>
          <p:nvPr/>
        </p:nvSpPr>
        <p:spPr>
          <a:xfrm>
            <a:off x="398425" y="2272274"/>
            <a:ext cx="6492900" cy="2041200"/>
          </a:xfrm>
          <a:prstGeom prst="rect">
            <a:avLst/>
          </a:prstGeom>
          <a:noFill/>
          <a:ln>
            <a:noFill/>
          </a:ln>
        </p:spPr>
        <p:txBody>
          <a:bodyPr anchorCtr="0" anchor="t" bIns="192000" lIns="503900" spcFirstLastPara="1" rIns="503900" wrap="square" tIns="562350">
            <a:noAutofit/>
          </a:bodyPr>
          <a:lstStyle/>
          <a:p>
            <a:pPr indent="-209550" lvl="1" marL="228600" marR="0" rtl="0" algn="l">
              <a:lnSpc>
                <a:spcPct val="90000"/>
              </a:lnSpc>
              <a:spcBef>
                <a:spcPts val="0"/>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First year system cost: $ 4,151.00</a:t>
            </a:r>
            <a:endParaRPr sz="2400">
              <a:latin typeface="Calibri"/>
              <a:ea typeface="Calibri"/>
              <a:cs typeface="Calibri"/>
              <a:sym typeface="Calibri"/>
            </a:endParaRPr>
          </a:p>
          <a:p>
            <a:pPr indent="-209550" lvl="1" marL="228600" marR="0" rtl="0" algn="l">
              <a:lnSpc>
                <a:spcPct val="90000"/>
              </a:lnSpc>
              <a:spcBef>
                <a:spcPts val="405"/>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Years 2-5 renewal cost: $1,689.12</a:t>
            </a:r>
            <a:endParaRPr sz="2400">
              <a:latin typeface="Calibri"/>
              <a:ea typeface="Calibri"/>
              <a:cs typeface="Calibri"/>
              <a:sym typeface="Calibri"/>
            </a:endParaRPr>
          </a:p>
          <a:p>
            <a:pPr indent="-209550" lvl="1" marL="228600" marR="0" rtl="0" algn="l">
              <a:lnSpc>
                <a:spcPct val="90000"/>
              </a:lnSpc>
              <a:spcBef>
                <a:spcPts val="405"/>
              </a:spcBef>
              <a:spcAft>
                <a:spcPts val="0"/>
              </a:spcAft>
              <a:buClr>
                <a:srgbClr val="000000"/>
              </a:buClr>
              <a:buSzPts val="2400"/>
              <a:buFont typeface="Calibri"/>
              <a:buChar char="•"/>
            </a:pPr>
            <a:r>
              <a:rPr i="0" lang="en-US" sz="2400" u="none" cap="none" strike="noStrike">
                <a:solidFill>
                  <a:srgbClr val="000000"/>
                </a:solidFill>
                <a:latin typeface="Calibri"/>
                <a:ea typeface="Calibri"/>
                <a:cs typeface="Calibri"/>
                <a:sym typeface="Calibri"/>
              </a:rPr>
              <a:t>5 Year Total cost: $10,907.48</a:t>
            </a:r>
            <a:endParaRPr sz="24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82"/>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FreePBX is Great… So Why PBXact?</a:t>
            </a:r>
            <a:endParaRPr/>
          </a:p>
        </p:txBody>
      </p:sp>
      <p:sp>
        <p:nvSpPr>
          <p:cNvPr id="570" name="Google Shape;570;p82"/>
          <p:cNvSpPr txBox="1"/>
          <p:nvPr>
            <p:ph idx="1" type="body"/>
          </p:nvPr>
        </p:nvSpPr>
        <p:spPr>
          <a:xfrm>
            <a:off x="1423379" y="1712761"/>
            <a:ext cx="4404766" cy="4549494"/>
          </a:xfrm>
          <a:prstGeom prst="rect">
            <a:avLst/>
          </a:prstGeom>
          <a:noFill/>
          <a:ln>
            <a:noFill/>
          </a:ln>
        </p:spPr>
        <p:txBody>
          <a:bodyPr anchorCtr="0" anchor="t" bIns="45700" lIns="91425" spcFirstLastPara="1" rIns="91425" wrap="square" tIns="45700">
            <a:noAutofit/>
          </a:bodyPr>
          <a:lstStyle/>
          <a:p>
            <a:pPr indent="-350838" lvl="0" marL="350838" rtl="0" algn="l">
              <a:lnSpc>
                <a:spcPct val="100000"/>
              </a:lnSpc>
              <a:spcBef>
                <a:spcPts val="0"/>
              </a:spcBef>
              <a:spcAft>
                <a:spcPts val="0"/>
              </a:spcAft>
              <a:buSzPts val="1440"/>
              <a:buChar char="•"/>
            </a:pPr>
            <a:r>
              <a:rPr lang="en-US" sz="1800"/>
              <a:t>While there is no charge for</a:t>
            </a:r>
            <a:br>
              <a:rPr lang="en-US" sz="1800"/>
            </a:br>
            <a:r>
              <a:rPr lang="en-US" sz="1800"/>
              <a:t>FreePBX, there is an extra</a:t>
            </a:r>
            <a:br>
              <a:rPr lang="en-US" sz="1800"/>
            </a:br>
            <a:r>
              <a:rPr lang="en-US" sz="1800"/>
              <a:t>cost to get it to do everything</a:t>
            </a:r>
            <a:br>
              <a:rPr lang="en-US" sz="1800"/>
            </a:br>
            <a:r>
              <a:rPr lang="en-US" sz="1800"/>
              <a:t>a customer wants.</a:t>
            </a:r>
            <a:br>
              <a:rPr lang="en-US" sz="1800"/>
            </a:br>
            <a:endParaRPr sz="1800"/>
          </a:p>
          <a:p>
            <a:pPr indent="-350838" lvl="0" marL="350838" rtl="0" algn="l">
              <a:lnSpc>
                <a:spcPct val="100000"/>
              </a:lnSpc>
              <a:spcBef>
                <a:spcPts val="1000"/>
              </a:spcBef>
              <a:spcAft>
                <a:spcPts val="0"/>
              </a:spcAft>
              <a:buSzPts val="1440"/>
              <a:buChar char="•"/>
            </a:pPr>
            <a:r>
              <a:rPr lang="en-US" sz="1800"/>
              <a:t>FreePBX requires some knowledge</a:t>
            </a:r>
            <a:br>
              <a:rPr lang="en-US" sz="1800"/>
            </a:br>
            <a:r>
              <a:rPr lang="en-US" sz="1800"/>
              <a:t>and experience to set it up and </a:t>
            </a:r>
            <a:br>
              <a:rPr lang="en-US" sz="1800"/>
            </a:br>
            <a:r>
              <a:rPr lang="en-US" sz="1800"/>
              <a:t>have it run smoothly.</a:t>
            </a:r>
            <a:br>
              <a:rPr lang="en-US" sz="1800"/>
            </a:br>
            <a:endParaRPr sz="1800"/>
          </a:p>
          <a:p>
            <a:pPr indent="-259398" lvl="0" marL="350838" rtl="0" algn="l">
              <a:lnSpc>
                <a:spcPct val="100000"/>
              </a:lnSpc>
              <a:spcBef>
                <a:spcPts val="1000"/>
              </a:spcBef>
              <a:spcAft>
                <a:spcPts val="0"/>
              </a:spcAft>
              <a:buSzPts val="1440"/>
              <a:buNone/>
            </a:pPr>
            <a:r>
              <a:t/>
            </a:r>
            <a:endParaRPr sz="1800"/>
          </a:p>
          <a:p>
            <a:pPr indent="-350838" lvl="0" marL="350838" rtl="0" algn="l">
              <a:lnSpc>
                <a:spcPct val="100000"/>
              </a:lnSpc>
              <a:spcBef>
                <a:spcPts val="1000"/>
              </a:spcBef>
              <a:spcAft>
                <a:spcPts val="0"/>
              </a:spcAft>
              <a:buSzPts val="1440"/>
              <a:buChar char="•"/>
            </a:pPr>
            <a:r>
              <a:rPr lang="en-US" sz="1800"/>
              <a:t>PBXact is a finished product that allows you to concentrate on what your business, not on a DYI phone system. </a:t>
            </a:r>
            <a:endParaRPr/>
          </a:p>
          <a:p>
            <a:pPr indent="-259398" lvl="0" marL="350838" rtl="0" algn="l">
              <a:lnSpc>
                <a:spcPct val="100000"/>
              </a:lnSpc>
              <a:spcBef>
                <a:spcPts val="1000"/>
              </a:spcBef>
              <a:spcAft>
                <a:spcPts val="0"/>
              </a:spcAft>
              <a:buSzPts val="1440"/>
              <a:buNone/>
            </a:pPr>
            <a:r>
              <a:t/>
            </a:r>
            <a:endParaRPr sz="1800"/>
          </a:p>
          <a:p>
            <a:pPr indent="-259398" lvl="0" marL="350838" rtl="0" algn="l">
              <a:lnSpc>
                <a:spcPct val="100000"/>
              </a:lnSpc>
              <a:spcBef>
                <a:spcPts val="1000"/>
              </a:spcBef>
              <a:spcAft>
                <a:spcPts val="0"/>
              </a:spcAft>
              <a:buSzPts val="1440"/>
              <a:buNone/>
            </a:pPr>
            <a:r>
              <a:t/>
            </a:r>
            <a:endParaRPr sz="1800"/>
          </a:p>
          <a:p>
            <a:pPr indent="-228918" lvl="0" marL="350838" rtl="0" algn="l">
              <a:lnSpc>
                <a:spcPct val="100000"/>
              </a:lnSpc>
              <a:spcBef>
                <a:spcPts val="1000"/>
              </a:spcBef>
              <a:spcAft>
                <a:spcPts val="0"/>
              </a:spcAft>
              <a:buSzPts val="1920"/>
              <a:buNone/>
            </a:pPr>
            <a:r>
              <a:t/>
            </a:r>
            <a:endParaRPr sz="2400"/>
          </a:p>
          <a:p>
            <a:pPr indent="-228918" lvl="0" marL="350838" rtl="0" algn="l">
              <a:lnSpc>
                <a:spcPct val="100000"/>
              </a:lnSpc>
              <a:spcBef>
                <a:spcPts val="1000"/>
              </a:spcBef>
              <a:spcAft>
                <a:spcPts val="0"/>
              </a:spcAft>
              <a:buSzPts val="1920"/>
              <a:buNone/>
            </a:pPr>
            <a:r>
              <a:t/>
            </a:r>
            <a:endParaRPr sz="2400"/>
          </a:p>
          <a:p>
            <a:pPr indent="-228918" lvl="0" marL="350838" rtl="0" algn="l">
              <a:lnSpc>
                <a:spcPct val="100000"/>
              </a:lnSpc>
              <a:spcBef>
                <a:spcPts val="1000"/>
              </a:spcBef>
              <a:spcAft>
                <a:spcPts val="0"/>
              </a:spcAft>
              <a:buSzPts val="1920"/>
              <a:buNone/>
            </a:pPr>
            <a:r>
              <a:t/>
            </a:r>
            <a:endParaRPr sz="2400"/>
          </a:p>
          <a:p>
            <a:pPr indent="-228918" lvl="0" marL="350838" rtl="0" algn="l">
              <a:lnSpc>
                <a:spcPct val="100000"/>
              </a:lnSpc>
              <a:spcBef>
                <a:spcPts val="1000"/>
              </a:spcBef>
              <a:spcAft>
                <a:spcPts val="0"/>
              </a:spcAft>
              <a:buSzPts val="1920"/>
              <a:buNone/>
            </a:pPr>
            <a:r>
              <a:t/>
            </a:r>
            <a:endParaRPr sz="2400"/>
          </a:p>
        </p:txBody>
      </p:sp>
      <p:pic>
        <p:nvPicPr>
          <p:cNvPr descr="Image result for value icon" id="571" name="Google Shape;571;p82"/>
          <p:cNvPicPr preferRelativeResize="0"/>
          <p:nvPr/>
        </p:nvPicPr>
        <p:blipFill rotWithShape="1">
          <a:blip r:embed="rId3">
            <a:alphaModFix/>
          </a:blip>
          <a:srcRect b="0" l="0" r="0" t="0"/>
          <a:stretch/>
        </p:blipFill>
        <p:spPr>
          <a:xfrm>
            <a:off x="555606" y="4577153"/>
            <a:ext cx="759547" cy="759547"/>
          </a:xfrm>
          <a:prstGeom prst="rect">
            <a:avLst/>
          </a:prstGeom>
          <a:noFill/>
          <a:ln>
            <a:noFill/>
          </a:ln>
        </p:spPr>
      </p:pic>
      <p:pic>
        <p:nvPicPr>
          <p:cNvPr descr="Image result for time icon" id="572" name="Google Shape;572;p82"/>
          <p:cNvPicPr preferRelativeResize="0"/>
          <p:nvPr/>
        </p:nvPicPr>
        <p:blipFill rotWithShape="1">
          <a:blip r:embed="rId4">
            <a:alphaModFix/>
          </a:blip>
          <a:srcRect b="0" l="0" r="0" t="0"/>
          <a:stretch/>
        </p:blipFill>
        <p:spPr>
          <a:xfrm>
            <a:off x="555606" y="3079478"/>
            <a:ext cx="759547" cy="759547"/>
          </a:xfrm>
          <a:prstGeom prst="rect">
            <a:avLst/>
          </a:prstGeom>
          <a:noFill/>
          <a:ln>
            <a:noFill/>
          </a:ln>
        </p:spPr>
      </p:pic>
      <p:pic>
        <p:nvPicPr>
          <p:cNvPr descr="Image result for money icon" id="573" name="Google Shape;573;p82"/>
          <p:cNvPicPr preferRelativeResize="0"/>
          <p:nvPr/>
        </p:nvPicPr>
        <p:blipFill rotWithShape="1">
          <a:blip r:embed="rId5">
            <a:alphaModFix/>
          </a:blip>
          <a:srcRect b="0" l="0" r="0" t="0"/>
          <a:stretch/>
        </p:blipFill>
        <p:spPr>
          <a:xfrm>
            <a:off x="460663" y="1712761"/>
            <a:ext cx="854490" cy="854490"/>
          </a:xfrm>
          <a:prstGeom prst="rect">
            <a:avLst/>
          </a:prstGeom>
          <a:noFill/>
          <a:ln>
            <a:noFill/>
          </a:ln>
        </p:spPr>
      </p:pic>
      <p:sp>
        <p:nvSpPr>
          <p:cNvPr id="574" name="Google Shape;574;p82"/>
          <p:cNvSpPr txBox="1"/>
          <p:nvPr/>
        </p:nvSpPr>
        <p:spPr>
          <a:xfrm>
            <a:off x="2419927" y="1158763"/>
            <a:ext cx="834967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CUSTOMER                                                                                 RESELLER</a:t>
            </a:r>
            <a:endParaRPr/>
          </a:p>
        </p:txBody>
      </p:sp>
      <p:sp>
        <p:nvSpPr>
          <p:cNvPr id="575" name="Google Shape;575;p82"/>
          <p:cNvSpPr txBox="1"/>
          <p:nvPr/>
        </p:nvSpPr>
        <p:spPr>
          <a:xfrm>
            <a:off x="6368475" y="1712761"/>
            <a:ext cx="4404766" cy="4549494"/>
          </a:xfrm>
          <a:prstGeom prst="rect">
            <a:avLst/>
          </a:prstGeom>
          <a:noFill/>
          <a:ln>
            <a:noFill/>
          </a:ln>
        </p:spPr>
        <p:txBody>
          <a:bodyPr anchorCtr="0" anchor="t" bIns="45700" lIns="91425" spcFirstLastPara="1" rIns="91425" wrap="square" tIns="45700">
            <a:noAutofit/>
          </a:bodyPr>
          <a:lstStyle/>
          <a:p>
            <a:pPr indent="-350838" lvl="0" marL="350838" marR="0" rtl="0" algn="l">
              <a:lnSpc>
                <a:spcPct val="100000"/>
              </a:lnSpc>
              <a:spcBef>
                <a:spcPts val="0"/>
              </a:spcBef>
              <a:spcAft>
                <a:spcPts val="0"/>
              </a:spcAft>
              <a:buClr>
                <a:srgbClr val="FF0066"/>
              </a:buClr>
              <a:buSzPts val="1440"/>
              <a:buFont typeface="Calibri"/>
              <a:buChar char="•"/>
            </a:pPr>
            <a:r>
              <a:rPr lang="en-US" sz="1800">
                <a:solidFill>
                  <a:srgbClr val="595959"/>
                </a:solidFill>
                <a:latin typeface="Calibri"/>
                <a:ea typeface="Calibri"/>
                <a:cs typeface="Calibri"/>
                <a:sym typeface="Calibri"/>
              </a:rPr>
              <a:t>You have the option to sell a product with a good margin, and add still add support. While saving the customer year over year.</a:t>
            </a:r>
            <a:br>
              <a:rPr lang="en-US" sz="1800">
                <a:solidFill>
                  <a:srgbClr val="595959"/>
                </a:solidFill>
                <a:latin typeface="Calibri"/>
                <a:ea typeface="Calibri"/>
                <a:cs typeface="Calibri"/>
                <a:sym typeface="Calibri"/>
              </a:rPr>
            </a:br>
            <a:endParaRPr sz="1800">
              <a:solidFill>
                <a:srgbClr val="595959"/>
              </a:solidFill>
              <a:latin typeface="Calibri"/>
              <a:ea typeface="Calibri"/>
              <a:cs typeface="Calibri"/>
              <a:sym typeface="Calibri"/>
            </a:endParaRPr>
          </a:p>
          <a:p>
            <a:pPr indent="-350838" lvl="0" marL="350838" marR="0" rtl="0" algn="l">
              <a:lnSpc>
                <a:spcPct val="100000"/>
              </a:lnSpc>
              <a:spcBef>
                <a:spcPts val="1000"/>
              </a:spcBef>
              <a:spcAft>
                <a:spcPts val="0"/>
              </a:spcAft>
              <a:buClr>
                <a:srgbClr val="FF0066"/>
              </a:buClr>
              <a:buSzPts val="1440"/>
              <a:buFont typeface="Calibri"/>
              <a:buChar char="•"/>
            </a:pPr>
            <a:r>
              <a:rPr lang="en-US" sz="1800">
                <a:solidFill>
                  <a:srgbClr val="595959"/>
                </a:solidFill>
                <a:latin typeface="Calibri"/>
                <a:ea typeface="Calibri"/>
                <a:cs typeface="Calibri"/>
                <a:sym typeface="Calibri"/>
              </a:rPr>
              <a:t>It requires less time to set the system up and get the client running using the tools available in PBXact.</a:t>
            </a:r>
            <a:br>
              <a:rPr lang="en-US" sz="1800">
                <a:solidFill>
                  <a:srgbClr val="595959"/>
                </a:solidFill>
                <a:latin typeface="Calibri"/>
                <a:ea typeface="Calibri"/>
                <a:cs typeface="Calibri"/>
                <a:sym typeface="Calibri"/>
              </a:rPr>
            </a:br>
            <a:endParaRPr sz="1800">
              <a:solidFill>
                <a:srgbClr val="595959"/>
              </a:solidFill>
              <a:latin typeface="Calibri"/>
              <a:ea typeface="Calibri"/>
              <a:cs typeface="Calibri"/>
              <a:sym typeface="Calibri"/>
            </a:endParaRPr>
          </a:p>
          <a:p>
            <a:pPr indent="-259398" lvl="0" marL="350838" marR="0" rtl="0" algn="l">
              <a:lnSpc>
                <a:spcPct val="100000"/>
              </a:lnSpc>
              <a:spcBef>
                <a:spcPts val="1000"/>
              </a:spcBef>
              <a:spcAft>
                <a:spcPts val="0"/>
              </a:spcAft>
              <a:buClr>
                <a:srgbClr val="FF0066"/>
              </a:buClr>
              <a:buSzPts val="1440"/>
              <a:buFont typeface="Calibri"/>
              <a:buNone/>
            </a:pPr>
            <a:r>
              <a:t/>
            </a:r>
            <a:endParaRPr sz="1800">
              <a:solidFill>
                <a:srgbClr val="595959"/>
              </a:solidFill>
              <a:latin typeface="Calibri"/>
              <a:ea typeface="Calibri"/>
              <a:cs typeface="Calibri"/>
              <a:sym typeface="Calibri"/>
            </a:endParaRPr>
          </a:p>
          <a:p>
            <a:pPr indent="-350838" lvl="0" marL="350838" marR="0" rtl="0" algn="l">
              <a:lnSpc>
                <a:spcPct val="100000"/>
              </a:lnSpc>
              <a:spcBef>
                <a:spcPts val="1000"/>
              </a:spcBef>
              <a:spcAft>
                <a:spcPts val="0"/>
              </a:spcAft>
              <a:buClr>
                <a:srgbClr val="FF0066"/>
              </a:buClr>
              <a:buSzPts val="1440"/>
              <a:buFont typeface="Calibri"/>
              <a:buChar char="•"/>
            </a:pPr>
            <a:r>
              <a:rPr lang="en-US" sz="1800">
                <a:solidFill>
                  <a:srgbClr val="595959"/>
                </a:solidFill>
                <a:latin typeface="Calibri"/>
                <a:ea typeface="Calibri"/>
                <a:cs typeface="Calibri"/>
                <a:sym typeface="Calibri"/>
              </a:rPr>
              <a:t>The customer requires less overall attention with a system that runs smoothly meaning less expenses on your part.</a:t>
            </a:r>
            <a:endParaRPr sz="1800">
              <a:solidFill>
                <a:srgbClr val="595959"/>
              </a:solidFill>
              <a:latin typeface="Calibri"/>
              <a:ea typeface="Calibri"/>
              <a:cs typeface="Calibri"/>
              <a:sym typeface="Calibri"/>
            </a:endParaRPr>
          </a:p>
          <a:p>
            <a:pPr indent="-259398" lvl="0" marL="350838" marR="0" rtl="0" algn="l">
              <a:lnSpc>
                <a:spcPct val="100000"/>
              </a:lnSpc>
              <a:spcBef>
                <a:spcPts val="1000"/>
              </a:spcBef>
              <a:spcAft>
                <a:spcPts val="0"/>
              </a:spcAft>
              <a:buClr>
                <a:srgbClr val="FF0066"/>
              </a:buClr>
              <a:buSzPts val="1440"/>
              <a:buFont typeface="Calibri"/>
              <a:buNone/>
            </a:pPr>
            <a:r>
              <a:t/>
            </a:r>
            <a:endParaRPr sz="1800">
              <a:solidFill>
                <a:srgbClr val="595959"/>
              </a:solidFill>
              <a:latin typeface="Calibri"/>
              <a:ea typeface="Calibri"/>
              <a:cs typeface="Calibri"/>
              <a:sym typeface="Calibri"/>
            </a:endParaRPr>
          </a:p>
          <a:p>
            <a:pPr indent="-259398" lvl="0" marL="350838" marR="0" rtl="0" algn="l">
              <a:lnSpc>
                <a:spcPct val="100000"/>
              </a:lnSpc>
              <a:spcBef>
                <a:spcPts val="1000"/>
              </a:spcBef>
              <a:spcAft>
                <a:spcPts val="0"/>
              </a:spcAft>
              <a:buClr>
                <a:srgbClr val="FF0066"/>
              </a:buClr>
              <a:buSzPts val="1440"/>
              <a:buFont typeface="Calibri"/>
              <a:buNone/>
            </a:pPr>
            <a:r>
              <a:t/>
            </a:r>
            <a:endParaRPr sz="1800">
              <a:solidFill>
                <a:srgbClr val="595959"/>
              </a:solidFill>
              <a:latin typeface="Calibri"/>
              <a:ea typeface="Calibri"/>
              <a:cs typeface="Calibri"/>
              <a:sym typeface="Calibri"/>
            </a:endParaRPr>
          </a:p>
          <a:p>
            <a:pPr indent="-228918" lvl="0" marL="350838" marR="0" rtl="0" algn="l">
              <a:lnSpc>
                <a:spcPct val="100000"/>
              </a:lnSpc>
              <a:spcBef>
                <a:spcPts val="1000"/>
              </a:spcBef>
              <a:spcAft>
                <a:spcPts val="0"/>
              </a:spcAft>
              <a:buClr>
                <a:srgbClr val="FF0066"/>
              </a:buClr>
              <a:buSzPts val="1920"/>
              <a:buFont typeface="Calibri"/>
              <a:buNone/>
            </a:pPr>
            <a:r>
              <a:t/>
            </a:r>
            <a:endParaRPr sz="2400">
              <a:solidFill>
                <a:srgbClr val="595959"/>
              </a:solidFill>
              <a:latin typeface="Calibri"/>
              <a:ea typeface="Calibri"/>
              <a:cs typeface="Calibri"/>
              <a:sym typeface="Calibri"/>
            </a:endParaRPr>
          </a:p>
          <a:p>
            <a:pPr indent="-228918" lvl="0" marL="350838" marR="0" rtl="0" algn="l">
              <a:lnSpc>
                <a:spcPct val="100000"/>
              </a:lnSpc>
              <a:spcBef>
                <a:spcPts val="1000"/>
              </a:spcBef>
              <a:spcAft>
                <a:spcPts val="0"/>
              </a:spcAft>
              <a:buClr>
                <a:srgbClr val="FF0066"/>
              </a:buClr>
              <a:buSzPts val="1920"/>
              <a:buFont typeface="Calibri"/>
              <a:buNone/>
            </a:pPr>
            <a:r>
              <a:t/>
            </a:r>
            <a:endParaRPr sz="2400">
              <a:solidFill>
                <a:srgbClr val="595959"/>
              </a:solidFill>
              <a:latin typeface="Calibri"/>
              <a:ea typeface="Calibri"/>
              <a:cs typeface="Calibri"/>
              <a:sym typeface="Calibri"/>
            </a:endParaRPr>
          </a:p>
          <a:p>
            <a:pPr indent="-228918" lvl="0" marL="350838" marR="0" rtl="0" algn="l">
              <a:lnSpc>
                <a:spcPct val="100000"/>
              </a:lnSpc>
              <a:spcBef>
                <a:spcPts val="1000"/>
              </a:spcBef>
              <a:spcAft>
                <a:spcPts val="0"/>
              </a:spcAft>
              <a:buClr>
                <a:srgbClr val="FF0066"/>
              </a:buClr>
              <a:buSzPts val="1920"/>
              <a:buFont typeface="Calibri"/>
              <a:buNone/>
            </a:pPr>
            <a:r>
              <a:t/>
            </a:r>
            <a:endParaRPr sz="2400">
              <a:solidFill>
                <a:srgbClr val="595959"/>
              </a:solidFill>
              <a:latin typeface="Calibri"/>
              <a:ea typeface="Calibri"/>
              <a:cs typeface="Calibri"/>
              <a:sym typeface="Calibri"/>
            </a:endParaRPr>
          </a:p>
          <a:p>
            <a:pPr indent="-228918" lvl="0" marL="350838" marR="0" rtl="0" algn="l">
              <a:lnSpc>
                <a:spcPct val="100000"/>
              </a:lnSpc>
              <a:spcBef>
                <a:spcPts val="1000"/>
              </a:spcBef>
              <a:spcAft>
                <a:spcPts val="0"/>
              </a:spcAft>
              <a:buClr>
                <a:srgbClr val="FF0066"/>
              </a:buClr>
              <a:buSzPts val="1920"/>
              <a:buFont typeface="Calibri"/>
              <a:buNone/>
            </a:pPr>
            <a:r>
              <a:t/>
            </a:r>
            <a:endParaRPr sz="2400">
              <a:solidFill>
                <a:srgbClr val="595959"/>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0" st="0"/>
                                            </p:txEl>
                                          </p:spTgt>
                                        </p:tgtEl>
                                        <p:attrNameLst>
                                          <p:attrName>style.visibility</p:attrName>
                                        </p:attrNameLst>
                                      </p:cBhvr>
                                      <p:to>
                                        <p:strVal val="visible"/>
                                      </p:to>
                                    </p:set>
                                    <p:animEffect filter="fade" transition="in">
                                      <p:cBhvr>
                                        <p:cTn dur="500"/>
                                        <p:tgtEl>
                                          <p:spTgt spid="5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1" st="1"/>
                                            </p:txEl>
                                          </p:spTgt>
                                        </p:tgtEl>
                                        <p:attrNameLst>
                                          <p:attrName>style.visibility</p:attrName>
                                        </p:attrNameLst>
                                      </p:cBhvr>
                                      <p:to>
                                        <p:strVal val="visible"/>
                                      </p:to>
                                    </p:set>
                                    <p:animEffect filter="fade" transition="in">
                                      <p:cBhvr>
                                        <p:cTn dur="500"/>
                                        <p:tgtEl>
                                          <p:spTgt spid="5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2" st="2"/>
                                            </p:txEl>
                                          </p:spTgt>
                                        </p:tgtEl>
                                        <p:attrNameLst>
                                          <p:attrName>style.visibility</p:attrName>
                                        </p:attrNameLst>
                                      </p:cBhvr>
                                      <p:to>
                                        <p:strVal val="visible"/>
                                      </p:to>
                                    </p:set>
                                    <p:animEffect filter="fade" transition="in">
                                      <p:cBhvr>
                                        <p:cTn dur="500"/>
                                        <p:tgtEl>
                                          <p:spTgt spid="5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3" st="3"/>
                                            </p:txEl>
                                          </p:spTgt>
                                        </p:tgtEl>
                                        <p:attrNameLst>
                                          <p:attrName>style.visibility</p:attrName>
                                        </p:attrNameLst>
                                      </p:cBhvr>
                                      <p:to>
                                        <p:strVal val="visible"/>
                                      </p:to>
                                    </p:set>
                                    <p:animEffect filter="fade" transition="in">
                                      <p:cBhvr>
                                        <p:cTn dur="500"/>
                                        <p:tgtEl>
                                          <p:spTgt spid="5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4" st="4"/>
                                            </p:txEl>
                                          </p:spTgt>
                                        </p:tgtEl>
                                        <p:attrNameLst>
                                          <p:attrName>style.visibility</p:attrName>
                                        </p:attrNameLst>
                                      </p:cBhvr>
                                      <p:to>
                                        <p:strVal val="visible"/>
                                      </p:to>
                                    </p:set>
                                    <p:animEffect filter="fade" transition="in">
                                      <p:cBhvr>
                                        <p:cTn dur="500"/>
                                        <p:tgtEl>
                                          <p:spTgt spid="57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5" st="5"/>
                                            </p:txEl>
                                          </p:spTgt>
                                        </p:tgtEl>
                                        <p:attrNameLst>
                                          <p:attrName>style.visibility</p:attrName>
                                        </p:attrNameLst>
                                      </p:cBhvr>
                                      <p:to>
                                        <p:strVal val="visible"/>
                                      </p:to>
                                    </p:set>
                                    <p:animEffect filter="fade" transition="in">
                                      <p:cBhvr>
                                        <p:cTn dur="500"/>
                                        <p:tgtEl>
                                          <p:spTgt spid="57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6" st="6"/>
                                            </p:txEl>
                                          </p:spTgt>
                                        </p:tgtEl>
                                        <p:attrNameLst>
                                          <p:attrName>style.visibility</p:attrName>
                                        </p:attrNameLst>
                                      </p:cBhvr>
                                      <p:to>
                                        <p:strVal val="visible"/>
                                      </p:to>
                                    </p:set>
                                    <p:animEffect filter="fade" transition="in">
                                      <p:cBhvr>
                                        <p:cTn dur="500"/>
                                        <p:tgtEl>
                                          <p:spTgt spid="57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7" st="7"/>
                                            </p:txEl>
                                          </p:spTgt>
                                        </p:tgtEl>
                                        <p:attrNameLst>
                                          <p:attrName>style.visibility</p:attrName>
                                        </p:attrNameLst>
                                      </p:cBhvr>
                                      <p:to>
                                        <p:strVal val="visible"/>
                                      </p:to>
                                    </p:set>
                                    <p:animEffect filter="fade" transition="in">
                                      <p:cBhvr>
                                        <p:cTn dur="500"/>
                                        <p:tgtEl>
                                          <p:spTgt spid="57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8" st="8"/>
                                            </p:txEl>
                                          </p:spTgt>
                                        </p:tgtEl>
                                        <p:attrNameLst>
                                          <p:attrName>style.visibility</p:attrName>
                                        </p:attrNameLst>
                                      </p:cBhvr>
                                      <p:to>
                                        <p:strVal val="visible"/>
                                      </p:to>
                                    </p:set>
                                    <p:animEffect filter="fade" transition="in">
                                      <p:cBhvr>
                                        <p:cTn dur="500"/>
                                        <p:tgtEl>
                                          <p:spTgt spid="57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0">
                                            <p:txEl>
                                              <p:pRg end="9" st="9"/>
                                            </p:txEl>
                                          </p:spTgt>
                                        </p:tgtEl>
                                        <p:attrNameLst>
                                          <p:attrName>style.visibility</p:attrName>
                                        </p:attrNameLst>
                                      </p:cBhvr>
                                      <p:to>
                                        <p:strVal val="visible"/>
                                      </p:to>
                                    </p:set>
                                    <p:animEffect filter="fade" transition="in">
                                      <p:cBhvr>
                                        <p:cTn dur="500"/>
                                        <p:tgtEl>
                                          <p:spTgt spid="57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0" st="0"/>
                                            </p:txEl>
                                          </p:spTgt>
                                        </p:tgtEl>
                                        <p:attrNameLst>
                                          <p:attrName>style.visibility</p:attrName>
                                        </p:attrNameLst>
                                      </p:cBhvr>
                                      <p:to>
                                        <p:strVal val="visible"/>
                                      </p:to>
                                    </p:set>
                                    <p:animEffect filter="fade" transition="in">
                                      <p:cBhvr>
                                        <p:cTn dur="500"/>
                                        <p:tgtEl>
                                          <p:spTgt spid="5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1" st="1"/>
                                            </p:txEl>
                                          </p:spTgt>
                                        </p:tgtEl>
                                        <p:attrNameLst>
                                          <p:attrName>style.visibility</p:attrName>
                                        </p:attrNameLst>
                                      </p:cBhvr>
                                      <p:to>
                                        <p:strVal val="visible"/>
                                      </p:to>
                                    </p:set>
                                    <p:animEffect filter="fade" transition="in">
                                      <p:cBhvr>
                                        <p:cTn dur="500"/>
                                        <p:tgtEl>
                                          <p:spTgt spid="5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2" st="2"/>
                                            </p:txEl>
                                          </p:spTgt>
                                        </p:tgtEl>
                                        <p:attrNameLst>
                                          <p:attrName>style.visibility</p:attrName>
                                        </p:attrNameLst>
                                      </p:cBhvr>
                                      <p:to>
                                        <p:strVal val="visible"/>
                                      </p:to>
                                    </p:set>
                                    <p:animEffect filter="fade" transition="in">
                                      <p:cBhvr>
                                        <p:cTn dur="500"/>
                                        <p:tgtEl>
                                          <p:spTgt spid="5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3" st="3"/>
                                            </p:txEl>
                                          </p:spTgt>
                                        </p:tgtEl>
                                        <p:attrNameLst>
                                          <p:attrName>style.visibility</p:attrName>
                                        </p:attrNameLst>
                                      </p:cBhvr>
                                      <p:to>
                                        <p:strVal val="visible"/>
                                      </p:to>
                                    </p:set>
                                    <p:animEffect filter="fade" transition="in">
                                      <p:cBhvr>
                                        <p:cTn dur="500"/>
                                        <p:tgtEl>
                                          <p:spTgt spid="5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4" st="4"/>
                                            </p:txEl>
                                          </p:spTgt>
                                        </p:tgtEl>
                                        <p:attrNameLst>
                                          <p:attrName>style.visibility</p:attrName>
                                        </p:attrNameLst>
                                      </p:cBhvr>
                                      <p:to>
                                        <p:strVal val="visible"/>
                                      </p:to>
                                    </p:set>
                                    <p:animEffect filter="fade" transition="in">
                                      <p:cBhvr>
                                        <p:cTn dur="500"/>
                                        <p:tgtEl>
                                          <p:spTgt spid="57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5" st="5"/>
                                            </p:txEl>
                                          </p:spTgt>
                                        </p:tgtEl>
                                        <p:attrNameLst>
                                          <p:attrName>style.visibility</p:attrName>
                                        </p:attrNameLst>
                                      </p:cBhvr>
                                      <p:to>
                                        <p:strVal val="visible"/>
                                      </p:to>
                                    </p:set>
                                    <p:animEffect filter="fade" transition="in">
                                      <p:cBhvr>
                                        <p:cTn dur="500"/>
                                        <p:tgtEl>
                                          <p:spTgt spid="57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6" st="6"/>
                                            </p:txEl>
                                          </p:spTgt>
                                        </p:tgtEl>
                                        <p:attrNameLst>
                                          <p:attrName>style.visibility</p:attrName>
                                        </p:attrNameLst>
                                      </p:cBhvr>
                                      <p:to>
                                        <p:strVal val="visible"/>
                                      </p:to>
                                    </p:set>
                                    <p:animEffect filter="fade" transition="in">
                                      <p:cBhvr>
                                        <p:cTn dur="500"/>
                                        <p:tgtEl>
                                          <p:spTgt spid="57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7" st="7"/>
                                            </p:txEl>
                                          </p:spTgt>
                                        </p:tgtEl>
                                        <p:attrNameLst>
                                          <p:attrName>style.visibility</p:attrName>
                                        </p:attrNameLst>
                                      </p:cBhvr>
                                      <p:to>
                                        <p:strVal val="visible"/>
                                      </p:to>
                                    </p:set>
                                    <p:animEffect filter="fade" transition="in">
                                      <p:cBhvr>
                                        <p:cTn dur="500"/>
                                        <p:tgtEl>
                                          <p:spTgt spid="57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8" st="8"/>
                                            </p:txEl>
                                          </p:spTgt>
                                        </p:tgtEl>
                                        <p:attrNameLst>
                                          <p:attrName>style.visibility</p:attrName>
                                        </p:attrNameLst>
                                      </p:cBhvr>
                                      <p:to>
                                        <p:strVal val="visible"/>
                                      </p:to>
                                    </p:set>
                                    <p:animEffect filter="fade" transition="in">
                                      <p:cBhvr>
                                        <p:cTn dur="500"/>
                                        <p:tgtEl>
                                          <p:spTgt spid="57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5">
                                            <p:txEl>
                                              <p:pRg end="9" st="9"/>
                                            </p:txEl>
                                          </p:spTgt>
                                        </p:tgtEl>
                                        <p:attrNameLst>
                                          <p:attrName>style.visibility</p:attrName>
                                        </p:attrNameLst>
                                      </p:cBhvr>
                                      <p:to>
                                        <p:strVal val="visible"/>
                                      </p:to>
                                    </p:set>
                                    <p:animEffect filter="fade" transition="in">
                                      <p:cBhvr>
                                        <p:cTn dur="500"/>
                                        <p:tgtEl>
                                          <p:spTgt spid="575">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83"/>
          <p:cNvSpPr txBox="1"/>
          <p:nvPr>
            <p:ph type="title"/>
          </p:nvPr>
        </p:nvSpPr>
        <p:spPr>
          <a:xfrm>
            <a:off x="333487" y="1241818"/>
            <a:ext cx="7311900" cy="1346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Sangoma Marketing Portal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84"/>
          <p:cNvSpPr txBox="1"/>
          <p:nvPr>
            <p:ph type="title"/>
          </p:nvPr>
        </p:nvSpPr>
        <p:spPr>
          <a:xfrm>
            <a:off x="335262" y="212901"/>
            <a:ext cx="11521500" cy="699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Sangoma Partner Portal - Marketing Resources</a:t>
            </a:r>
            <a:endParaRPr/>
          </a:p>
        </p:txBody>
      </p:sp>
      <p:sp>
        <p:nvSpPr>
          <p:cNvPr id="587" name="Google Shape;587;p84"/>
          <p:cNvSpPr txBox="1"/>
          <p:nvPr/>
        </p:nvSpPr>
        <p:spPr>
          <a:xfrm>
            <a:off x="333475" y="912800"/>
            <a:ext cx="4614900" cy="189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666666"/>
                </a:solidFill>
                <a:latin typeface="Calibri"/>
                <a:ea typeface="Calibri"/>
                <a:cs typeface="Calibri"/>
                <a:sym typeface="Calibri"/>
              </a:rPr>
              <a:t>How do I access the Marketing</a:t>
            </a:r>
            <a:endParaRPr b="1" sz="2000">
              <a:solidFill>
                <a:srgbClr val="666666"/>
              </a:solidFill>
              <a:latin typeface="Calibri"/>
              <a:ea typeface="Calibri"/>
              <a:cs typeface="Calibri"/>
              <a:sym typeface="Calibri"/>
            </a:endParaRPr>
          </a:p>
          <a:p>
            <a:pPr indent="0" lvl="0" marL="0" rtl="0" algn="l">
              <a:spcBef>
                <a:spcPts val="0"/>
              </a:spcBef>
              <a:spcAft>
                <a:spcPts val="0"/>
              </a:spcAft>
              <a:buNone/>
            </a:pPr>
            <a:r>
              <a:rPr b="1" lang="en-US" sz="2000">
                <a:solidFill>
                  <a:srgbClr val="666666"/>
                </a:solidFill>
                <a:latin typeface="Calibri"/>
                <a:ea typeface="Calibri"/>
                <a:cs typeface="Calibri"/>
                <a:sym typeface="Calibri"/>
              </a:rPr>
              <a:t>Resources in the Sangoma Portal?</a:t>
            </a:r>
            <a:endParaRPr b="1" sz="2000">
              <a:solidFill>
                <a:srgbClr val="666666"/>
              </a:solidFill>
              <a:latin typeface="Calibri"/>
              <a:ea typeface="Calibri"/>
              <a:cs typeface="Calibri"/>
              <a:sym typeface="Calibri"/>
            </a:endParaRPr>
          </a:p>
          <a:p>
            <a:pPr indent="0" lvl="0" marL="0" rtl="0" algn="l">
              <a:spcBef>
                <a:spcPts val="0"/>
              </a:spcBef>
              <a:spcAft>
                <a:spcPts val="0"/>
              </a:spcAft>
              <a:buNone/>
            </a:pPr>
            <a:r>
              <a:t/>
            </a:r>
            <a:endParaRPr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AutoNum type="arabicPeriod"/>
            </a:pPr>
            <a:r>
              <a:rPr lang="en-US" sz="1900">
                <a:solidFill>
                  <a:srgbClr val="666666"/>
                </a:solidFill>
                <a:latin typeface="Calibri"/>
                <a:ea typeface="Calibri"/>
                <a:cs typeface="Calibri"/>
                <a:sym typeface="Calibri"/>
              </a:rPr>
              <a:t>Marketing</a:t>
            </a:r>
            <a:endParaRPr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AutoNum type="arabicPeriod"/>
            </a:pPr>
            <a:r>
              <a:rPr lang="en-US" sz="1900">
                <a:solidFill>
                  <a:srgbClr val="666666"/>
                </a:solidFill>
                <a:latin typeface="Calibri"/>
                <a:ea typeface="Calibri"/>
                <a:cs typeface="Calibri"/>
                <a:sym typeface="Calibri"/>
              </a:rPr>
              <a:t>Marketing Resources</a:t>
            </a:r>
            <a:endParaRPr sz="1900">
              <a:solidFill>
                <a:srgbClr val="666666"/>
              </a:solidFill>
              <a:latin typeface="Calibri"/>
              <a:ea typeface="Calibri"/>
              <a:cs typeface="Calibri"/>
              <a:sym typeface="Calibri"/>
            </a:endParaRPr>
          </a:p>
          <a:p>
            <a:pPr indent="0" lvl="0" marL="0" rtl="0" algn="l">
              <a:spcBef>
                <a:spcPts val="0"/>
              </a:spcBef>
              <a:spcAft>
                <a:spcPts val="0"/>
              </a:spcAft>
              <a:buNone/>
            </a:pPr>
            <a:r>
              <a:t/>
            </a:r>
            <a:endParaRPr sz="1900">
              <a:solidFill>
                <a:srgbClr val="666666"/>
              </a:solidFill>
              <a:latin typeface="Calibri"/>
              <a:ea typeface="Calibri"/>
              <a:cs typeface="Calibri"/>
              <a:sym typeface="Calibri"/>
            </a:endParaRPr>
          </a:p>
          <a:p>
            <a:pPr indent="0" lvl="0" marL="0" rtl="0" algn="l">
              <a:spcBef>
                <a:spcPts val="0"/>
              </a:spcBef>
              <a:spcAft>
                <a:spcPts val="0"/>
              </a:spcAft>
              <a:buNone/>
            </a:pPr>
            <a:r>
              <a:t/>
            </a:r>
            <a:endParaRPr sz="1500"/>
          </a:p>
        </p:txBody>
      </p:sp>
      <p:sp>
        <p:nvSpPr>
          <p:cNvPr id="588" name="Google Shape;588;p84"/>
          <p:cNvSpPr txBox="1"/>
          <p:nvPr/>
        </p:nvSpPr>
        <p:spPr>
          <a:xfrm>
            <a:off x="333475" y="3295200"/>
            <a:ext cx="3829500" cy="300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666666"/>
                </a:solidFill>
                <a:latin typeface="Calibri"/>
                <a:ea typeface="Calibri"/>
                <a:cs typeface="Calibri"/>
                <a:sym typeface="Calibri"/>
              </a:rPr>
              <a:t>You have access to</a:t>
            </a:r>
            <a:r>
              <a:rPr b="1" lang="en-US" sz="1900">
                <a:solidFill>
                  <a:srgbClr val="666666"/>
                </a:solidFill>
                <a:latin typeface="Calibri"/>
                <a:ea typeface="Calibri"/>
                <a:cs typeface="Calibri"/>
                <a:sym typeface="Calibri"/>
              </a:rPr>
              <a:t>:</a:t>
            </a:r>
            <a:endParaRPr b="1" sz="1900">
              <a:solidFill>
                <a:srgbClr val="666666"/>
              </a:solidFill>
              <a:latin typeface="Calibri"/>
              <a:ea typeface="Calibri"/>
              <a:cs typeface="Calibri"/>
              <a:sym typeface="Calibri"/>
            </a:endParaRPr>
          </a:p>
          <a:p>
            <a:pPr indent="0" lvl="0" marL="0" rtl="0" algn="l">
              <a:spcBef>
                <a:spcPts val="0"/>
              </a:spcBef>
              <a:spcAft>
                <a:spcPts val="0"/>
              </a:spcAft>
              <a:buNone/>
            </a:pPr>
            <a:r>
              <a:t/>
            </a:r>
            <a:endParaRPr b="1"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Char char="●"/>
            </a:pPr>
            <a:r>
              <a:rPr lang="en-US" sz="1900">
                <a:solidFill>
                  <a:srgbClr val="666666"/>
                </a:solidFill>
                <a:latin typeface="Calibri"/>
                <a:ea typeface="Calibri"/>
                <a:cs typeface="Calibri"/>
                <a:sym typeface="Calibri"/>
              </a:rPr>
              <a:t>Banners</a:t>
            </a:r>
            <a:endParaRPr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Char char="●"/>
            </a:pPr>
            <a:r>
              <a:rPr lang="en-US" sz="1900">
                <a:solidFill>
                  <a:srgbClr val="666666"/>
                </a:solidFill>
                <a:latin typeface="Calibri"/>
                <a:ea typeface="Calibri"/>
                <a:cs typeface="Calibri"/>
                <a:sym typeface="Calibri"/>
              </a:rPr>
              <a:t>Case Studies</a:t>
            </a:r>
            <a:endParaRPr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Char char="●"/>
            </a:pPr>
            <a:r>
              <a:rPr lang="en-US" sz="1900">
                <a:solidFill>
                  <a:srgbClr val="666666"/>
                </a:solidFill>
                <a:latin typeface="Calibri"/>
                <a:ea typeface="Calibri"/>
                <a:cs typeface="Calibri"/>
                <a:sym typeface="Calibri"/>
              </a:rPr>
              <a:t>Datasheets</a:t>
            </a:r>
            <a:endParaRPr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Char char="●"/>
            </a:pPr>
            <a:r>
              <a:rPr lang="en-US" sz="1900">
                <a:solidFill>
                  <a:srgbClr val="666666"/>
                </a:solidFill>
                <a:latin typeface="Calibri"/>
                <a:ea typeface="Calibri"/>
                <a:cs typeface="Calibri"/>
                <a:sym typeface="Calibri"/>
              </a:rPr>
              <a:t>Logos</a:t>
            </a:r>
            <a:endParaRPr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Char char="●"/>
            </a:pPr>
            <a:r>
              <a:rPr lang="en-US" sz="1900">
                <a:solidFill>
                  <a:srgbClr val="666666"/>
                </a:solidFill>
                <a:latin typeface="Calibri"/>
                <a:ea typeface="Calibri"/>
                <a:cs typeface="Calibri"/>
                <a:sym typeface="Calibri"/>
              </a:rPr>
              <a:t>Product Photos</a:t>
            </a:r>
            <a:endParaRPr sz="1900">
              <a:solidFill>
                <a:srgbClr val="666666"/>
              </a:solidFill>
              <a:latin typeface="Calibri"/>
              <a:ea typeface="Calibri"/>
              <a:cs typeface="Calibri"/>
              <a:sym typeface="Calibri"/>
            </a:endParaRPr>
          </a:p>
          <a:p>
            <a:pPr indent="-336550" lvl="0" marL="457200" rtl="0" algn="l">
              <a:spcBef>
                <a:spcPts val="0"/>
              </a:spcBef>
              <a:spcAft>
                <a:spcPts val="0"/>
              </a:spcAft>
              <a:buClr>
                <a:srgbClr val="666666"/>
              </a:buClr>
              <a:buSzPts val="1900"/>
              <a:buFont typeface="Calibri"/>
              <a:buChar char="●"/>
            </a:pPr>
            <a:r>
              <a:rPr lang="en-US" sz="1900">
                <a:solidFill>
                  <a:srgbClr val="666666"/>
                </a:solidFill>
                <a:latin typeface="Calibri"/>
                <a:ea typeface="Calibri"/>
                <a:cs typeface="Calibri"/>
                <a:sym typeface="Calibri"/>
              </a:rPr>
              <a:t>White Paper</a:t>
            </a:r>
            <a:endParaRPr sz="1900">
              <a:solidFill>
                <a:srgbClr val="666666"/>
              </a:solidFill>
              <a:latin typeface="Calibri"/>
              <a:ea typeface="Calibri"/>
              <a:cs typeface="Calibri"/>
              <a:sym typeface="Calibri"/>
            </a:endParaRPr>
          </a:p>
          <a:p>
            <a:pPr indent="0" lvl="0" marL="457200" rtl="0" algn="l">
              <a:spcBef>
                <a:spcPts val="0"/>
              </a:spcBef>
              <a:spcAft>
                <a:spcPts val="0"/>
              </a:spcAft>
              <a:buNone/>
            </a:pPr>
            <a:r>
              <a:t/>
            </a:r>
            <a:endParaRPr sz="1900">
              <a:solidFill>
                <a:srgbClr val="666666"/>
              </a:solidFill>
              <a:latin typeface="Calibri"/>
              <a:ea typeface="Calibri"/>
              <a:cs typeface="Calibri"/>
              <a:sym typeface="Calibri"/>
            </a:endParaRPr>
          </a:p>
          <a:p>
            <a:pPr indent="0" lvl="0" marL="457200" rtl="0" algn="l">
              <a:spcBef>
                <a:spcPts val="0"/>
              </a:spcBef>
              <a:spcAft>
                <a:spcPts val="0"/>
              </a:spcAft>
              <a:buNone/>
            </a:pPr>
            <a:r>
              <a:rPr lang="en-US" sz="1900">
                <a:solidFill>
                  <a:srgbClr val="666666"/>
                </a:solidFill>
                <a:latin typeface="Calibri"/>
                <a:ea typeface="Calibri"/>
                <a:cs typeface="Calibri"/>
                <a:sym typeface="Calibri"/>
              </a:rPr>
              <a:t>and so much more!</a:t>
            </a:r>
            <a:endParaRPr sz="1900">
              <a:solidFill>
                <a:srgbClr val="666666"/>
              </a:solidFill>
              <a:latin typeface="Calibri"/>
              <a:ea typeface="Calibri"/>
              <a:cs typeface="Calibri"/>
              <a:sym typeface="Calibri"/>
            </a:endParaRPr>
          </a:p>
          <a:p>
            <a:pPr indent="0" lvl="0" marL="0" rtl="0" algn="l">
              <a:spcBef>
                <a:spcPts val="0"/>
              </a:spcBef>
              <a:spcAft>
                <a:spcPts val="0"/>
              </a:spcAft>
              <a:buNone/>
            </a:pPr>
            <a:r>
              <a:t/>
            </a:r>
            <a:endParaRPr sz="1500"/>
          </a:p>
        </p:txBody>
      </p:sp>
      <p:sp>
        <p:nvSpPr>
          <p:cNvPr id="589" name="Google Shape;589;p84"/>
          <p:cNvSpPr/>
          <p:nvPr/>
        </p:nvSpPr>
        <p:spPr>
          <a:xfrm>
            <a:off x="3085200" y="2524050"/>
            <a:ext cx="2493600" cy="987300"/>
          </a:xfrm>
          <a:prstGeom prst="roundRect">
            <a:avLst>
              <a:gd fmla="val 16667" name="adj"/>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84"/>
          <p:cNvSpPr txBox="1"/>
          <p:nvPr/>
        </p:nvSpPr>
        <p:spPr>
          <a:xfrm>
            <a:off x="3054150" y="2585100"/>
            <a:ext cx="2555700" cy="8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FFFFFF"/>
                </a:solidFill>
                <a:latin typeface="Calibri"/>
                <a:ea typeface="Calibri"/>
                <a:cs typeface="Calibri"/>
                <a:sym typeface="Calibri"/>
              </a:rPr>
              <a:t>Ease of acquisition for </a:t>
            </a:r>
            <a:endParaRPr b="1" sz="2000">
              <a:solidFill>
                <a:srgbClr val="FFFFFF"/>
              </a:solidFill>
              <a:latin typeface="Calibri"/>
              <a:ea typeface="Calibri"/>
              <a:cs typeface="Calibri"/>
              <a:sym typeface="Calibri"/>
            </a:endParaRPr>
          </a:p>
          <a:p>
            <a:pPr indent="0" lvl="0" marL="0" rtl="0" algn="l">
              <a:spcBef>
                <a:spcPts val="0"/>
              </a:spcBef>
              <a:spcAft>
                <a:spcPts val="0"/>
              </a:spcAft>
              <a:buNone/>
            </a:pPr>
            <a:r>
              <a:rPr b="1" lang="en-US" sz="2000">
                <a:solidFill>
                  <a:srgbClr val="FFFFFF"/>
                </a:solidFill>
                <a:latin typeface="Calibri"/>
                <a:ea typeface="Calibri"/>
                <a:cs typeface="Calibri"/>
                <a:sym typeface="Calibri"/>
              </a:rPr>
              <a:t>product information!</a:t>
            </a:r>
            <a:endParaRPr b="1" sz="2000">
              <a:solidFill>
                <a:srgbClr val="FFFFFF"/>
              </a:solidFill>
              <a:latin typeface="Calibri"/>
              <a:ea typeface="Calibri"/>
              <a:cs typeface="Calibri"/>
              <a:sym typeface="Calibri"/>
            </a:endParaRPr>
          </a:p>
        </p:txBody>
      </p:sp>
      <p:pic>
        <p:nvPicPr>
          <p:cNvPr id="591" name="Google Shape;591;p84"/>
          <p:cNvPicPr preferRelativeResize="0"/>
          <p:nvPr/>
        </p:nvPicPr>
        <p:blipFill rotWithShape="1">
          <a:blip r:embed="rId3">
            <a:alphaModFix/>
          </a:blip>
          <a:srcRect b="754" l="0" r="42824" t="0"/>
          <a:stretch/>
        </p:blipFill>
        <p:spPr>
          <a:xfrm>
            <a:off x="5794975" y="912800"/>
            <a:ext cx="6208882" cy="5391401"/>
          </a:xfrm>
          <a:prstGeom prst="rect">
            <a:avLst/>
          </a:prstGeom>
          <a:noFill/>
          <a:ln cap="flat" cmpd="sng" w="19050">
            <a:solidFill>
              <a:schemeClr val="dk2"/>
            </a:solidFill>
            <a:prstDash val="solid"/>
            <a:round/>
            <a:headEnd len="sm" w="sm" type="none"/>
            <a:tailEnd len="sm" w="sm" type="none"/>
          </a:ln>
        </p:spPr>
      </p:pic>
      <p:pic>
        <p:nvPicPr>
          <p:cNvPr descr="VoIPSupply.png" id="592" name="Google Shape;592;p84"/>
          <p:cNvPicPr preferRelativeResize="0"/>
          <p:nvPr/>
        </p:nvPicPr>
        <p:blipFill rotWithShape="1">
          <a:blip r:embed="rId4">
            <a:alphaModFix/>
          </a:blip>
          <a:srcRect b="0" l="0" r="0" t="0"/>
          <a:stretch/>
        </p:blipFill>
        <p:spPr>
          <a:xfrm>
            <a:off x="10684873" y="70901"/>
            <a:ext cx="1427479" cy="5701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85"/>
          <p:cNvSpPr txBox="1"/>
          <p:nvPr>
            <p:ph type="title"/>
          </p:nvPr>
        </p:nvSpPr>
        <p:spPr>
          <a:xfrm>
            <a:off x="335262" y="212901"/>
            <a:ext cx="11521500" cy="6999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Sangoma Partner Portal - Marketing Resources</a:t>
            </a:r>
            <a:endParaRPr/>
          </a:p>
        </p:txBody>
      </p:sp>
      <p:sp>
        <p:nvSpPr>
          <p:cNvPr id="599" name="Google Shape;599;p85"/>
          <p:cNvSpPr txBox="1"/>
          <p:nvPr/>
        </p:nvSpPr>
        <p:spPr>
          <a:xfrm>
            <a:off x="333475" y="912800"/>
            <a:ext cx="4614900" cy="18909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900">
              <a:solidFill>
                <a:srgbClr val="666666"/>
              </a:solidFill>
              <a:latin typeface="Calibri"/>
              <a:ea typeface="Calibri"/>
              <a:cs typeface="Calibri"/>
              <a:sym typeface="Calibri"/>
            </a:endParaRPr>
          </a:p>
          <a:p>
            <a:pPr indent="0" lvl="0" marL="0" rtl="0" algn="l">
              <a:spcBef>
                <a:spcPts val="0"/>
              </a:spcBef>
              <a:spcAft>
                <a:spcPts val="0"/>
              </a:spcAft>
              <a:buNone/>
            </a:pPr>
            <a:r>
              <a:t/>
            </a:r>
            <a:endParaRPr sz="1900">
              <a:solidFill>
                <a:srgbClr val="666666"/>
              </a:solidFill>
              <a:latin typeface="Calibri"/>
              <a:ea typeface="Calibri"/>
              <a:cs typeface="Calibri"/>
              <a:sym typeface="Calibri"/>
            </a:endParaRPr>
          </a:p>
          <a:p>
            <a:pPr indent="0" lvl="0" marL="0" rtl="0" algn="l">
              <a:spcBef>
                <a:spcPts val="0"/>
              </a:spcBef>
              <a:spcAft>
                <a:spcPts val="0"/>
              </a:spcAft>
              <a:buNone/>
            </a:pPr>
            <a:r>
              <a:t/>
            </a:r>
            <a:endParaRPr sz="1500"/>
          </a:p>
        </p:txBody>
      </p:sp>
      <p:sp>
        <p:nvSpPr>
          <p:cNvPr id="600" name="Google Shape;600;p85"/>
          <p:cNvSpPr txBox="1"/>
          <p:nvPr/>
        </p:nvSpPr>
        <p:spPr>
          <a:xfrm>
            <a:off x="333475" y="3295200"/>
            <a:ext cx="3829500" cy="30087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900">
              <a:solidFill>
                <a:srgbClr val="666666"/>
              </a:solidFill>
              <a:latin typeface="Calibri"/>
              <a:ea typeface="Calibri"/>
              <a:cs typeface="Calibri"/>
              <a:sym typeface="Calibri"/>
            </a:endParaRPr>
          </a:p>
          <a:p>
            <a:pPr indent="0" lvl="0" marL="0" rtl="0" algn="l">
              <a:spcBef>
                <a:spcPts val="0"/>
              </a:spcBef>
              <a:spcAft>
                <a:spcPts val="0"/>
              </a:spcAft>
              <a:buNone/>
            </a:pPr>
            <a:r>
              <a:t/>
            </a:r>
            <a:endParaRPr sz="1500"/>
          </a:p>
        </p:txBody>
      </p:sp>
      <p:sp>
        <p:nvSpPr>
          <p:cNvPr id="601" name="Google Shape;601;p85"/>
          <p:cNvSpPr txBox="1"/>
          <p:nvPr/>
        </p:nvSpPr>
        <p:spPr>
          <a:xfrm>
            <a:off x="3054150" y="2585100"/>
            <a:ext cx="2555700" cy="86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000">
                <a:solidFill>
                  <a:srgbClr val="FFFFFF"/>
                </a:solidFill>
                <a:latin typeface="Calibri"/>
                <a:ea typeface="Calibri"/>
                <a:cs typeface="Calibri"/>
                <a:sym typeface="Calibri"/>
              </a:rPr>
              <a:t>Ease of acquisition for </a:t>
            </a:r>
            <a:endParaRPr b="1" sz="2000">
              <a:solidFill>
                <a:srgbClr val="FFFFFF"/>
              </a:solidFill>
              <a:latin typeface="Calibri"/>
              <a:ea typeface="Calibri"/>
              <a:cs typeface="Calibri"/>
              <a:sym typeface="Calibri"/>
            </a:endParaRPr>
          </a:p>
          <a:p>
            <a:pPr indent="0" lvl="0" marL="0" rtl="0" algn="l">
              <a:spcBef>
                <a:spcPts val="0"/>
              </a:spcBef>
              <a:spcAft>
                <a:spcPts val="0"/>
              </a:spcAft>
              <a:buNone/>
            </a:pPr>
            <a:r>
              <a:rPr b="1" lang="en-US" sz="2000">
                <a:solidFill>
                  <a:srgbClr val="FFFFFF"/>
                </a:solidFill>
                <a:latin typeface="Calibri"/>
                <a:ea typeface="Calibri"/>
                <a:cs typeface="Calibri"/>
                <a:sym typeface="Calibri"/>
              </a:rPr>
              <a:t>product information!</a:t>
            </a:r>
            <a:endParaRPr b="1" sz="2000">
              <a:solidFill>
                <a:srgbClr val="FFFFFF"/>
              </a:solidFill>
              <a:latin typeface="Calibri"/>
              <a:ea typeface="Calibri"/>
              <a:cs typeface="Calibri"/>
              <a:sym typeface="Calibri"/>
            </a:endParaRPr>
          </a:p>
        </p:txBody>
      </p:sp>
      <p:pic>
        <p:nvPicPr>
          <p:cNvPr descr="VoIPSupply.png" id="602" name="Google Shape;602;p85"/>
          <p:cNvPicPr preferRelativeResize="0"/>
          <p:nvPr/>
        </p:nvPicPr>
        <p:blipFill rotWithShape="1">
          <a:blip r:embed="rId3">
            <a:alphaModFix/>
          </a:blip>
          <a:srcRect b="0" l="0" r="0" t="0"/>
          <a:stretch/>
        </p:blipFill>
        <p:spPr>
          <a:xfrm>
            <a:off x="10684873" y="70901"/>
            <a:ext cx="1427479" cy="570149"/>
          </a:xfrm>
          <a:prstGeom prst="rect">
            <a:avLst/>
          </a:prstGeom>
          <a:noFill/>
          <a:ln>
            <a:noFill/>
          </a:ln>
        </p:spPr>
      </p:pic>
      <p:pic>
        <p:nvPicPr>
          <p:cNvPr id="603" name="Google Shape;603;p85"/>
          <p:cNvPicPr preferRelativeResize="0"/>
          <p:nvPr/>
        </p:nvPicPr>
        <p:blipFill>
          <a:blip r:embed="rId4">
            <a:alphaModFix/>
          </a:blip>
          <a:stretch>
            <a:fillRect/>
          </a:stretch>
        </p:blipFill>
        <p:spPr>
          <a:xfrm>
            <a:off x="1202600" y="875631"/>
            <a:ext cx="9482266" cy="533380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86"/>
          <p:cNvSpPr txBox="1"/>
          <p:nvPr/>
        </p:nvSpPr>
        <p:spPr>
          <a:xfrm>
            <a:off x="4726025" y="2753957"/>
            <a:ext cx="24447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200"/>
              <a:buFont typeface="Arial"/>
              <a:buNone/>
            </a:pPr>
            <a:r>
              <a:rPr b="1" i="0" lang="en-US" sz="7200" u="none" cap="none" strike="noStrike">
                <a:solidFill>
                  <a:schemeClr val="lt1"/>
                </a:solidFill>
                <a:latin typeface="Calibri"/>
                <a:ea typeface="Calibri"/>
                <a:cs typeface="Calibri"/>
                <a:sym typeface="Calibri"/>
              </a:rPr>
              <a:t>Q &amp; A</a:t>
            </a:r>
            <a:endParaRPr b="0" i="0" sz="1500" u="none" cap="none" strike="noStrike">
              <a:solidFill>
                <a:srgbClr val="000000"/>
              </a:solidFill>
              <a:latin typeface="Arial"/>
              <a:ea typeface="Arial"/>
              <a:cs typeface="Arial"/>
              <a:sym typeface="Arial"/>
            </a:endParaRPr>
          </a:p>
        </p:txBody>
      </p:sp>
      <p:pic>
        <p:nvPicPr>
          <p:cNvPr descr="VoIPSupply.png" id="609" name="Google Shape;609;p86"/>
          <p:cNvPicPr preferRelativeResize="0"/>
          <p:nvPr/>
        </p:nvPicPr>
        <p:blipFill rotWithShape="1">
          <a:blip r:embed="rId3">
            <a:alphaModFix/>
          </a:blip>
          <a:srcRect b="0" l="0" r="0" t="0"/>
          <a:stretch/>
        </p:blipFill>
        <p:spPr>
          <a:xfrm>
            <a:off x="9711612" y="272102"/>
            <a:ext cx="1985090" cy="792901"/>
          </a:xfrm>
          <a:prstGeom prst="rect">
            <a:avLst/>
          </a:prstGeom>
          <a:noFill/>
          <a:ln>
            <a:noFill/>
          </a:ln>
        </p:spPr>
      </p:pic>
      <p:pic>
        <p:nvPicPr>
          <p:cNvPr id="610" name="Google Shape;610;p86"/>
          <p:cNvPicPr preferRelativeResize="0"/>
          <p:nvPr/>
        </p:nvPicPr>
        <p:blipFill>
          <a:blip r:embed="rId4">
            <a:alphaModFix/>
          </a:blip>
          <a:stretch>
            <a:fillRect/>
          </a:stretch>
        </p:blipFill>
        <p:spPr>
          <a:xfrm>
            <a:off x="3304300" y="5661800"/>
            <a:ext cx="5583400" cy="9335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5" name="Shape 615"/>
        <p:cNvGrpSpPr/>
        <p:nvPr/>
      </p:nvGrpSpPr>
      <p:grpSpPr>
        <a:xfrm>
          <a:off x="0" y="0"/>
          <a:ext cx="0" cy="0"/>
          <a:chOff x="0" y="0"/>
          <a:chExt cx="0" cy="0"/>
        </a:xfrm>
      </p:grpSpPr>
      <p:sp>
        <p:nvSpPr>
          <p:cNvPr id="616" name="Google Shape;616;p87"/>
          <p:cNvSpPr txBox="1"/>
          <p:nvPr/>
        </p:nvSpPr>
        <p:spPr>
          <a:xfrm>
            <a:off x="10645707" y="642876"/>
            <a:ext cx="184800" cy="30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617" name="Google Shape;617;p87"/>
          <p:cNvSpPr/>
          <p:nvPr/>
        </p:nvSpPr>
        <p:spPr>
          <a:xfrm>
            <a:off x="880804" y="576464"/>
            <a:ext cx="10425300" cy="103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7F8284"/>
                </a:solidFill>
                <a:latin typeface="PT Sans"/>
                <a:ea typeface="PT Sans"/>
                <a:cs typeface="PT Sans"/>
                <a:sym typeface="PT Sans"/>
              </a:rPr>
              <a:t>Join Our Team</a:t>
            </a:r>
            <a:endParaRPr b="0" i="0" sz="3200" u="none" cap="none" strike="noStrike">
              <a:solidFill>
                <a:srgbClr val="7F8284"/>
              </a:solidFill>
              <a:latin typeface="PT Sans"/>
              <a:ea typeface="PT Sans"/>
              <a:cs typeface="PT Sans"/>
              <a:sym typeface="PT Sans"/>
            </a:endParaRPr>
          </a:p>
          <a:p>
            <a:pPr indent="0" lvl="0" marL="0" marR="0" rtl="0" algn="ctr">
              <a:lnSpc>
                <a:spcPct val="100000"/>
              </a:lnSpc>
              <a:spcBef>
                <a:spcPts val="700"/>
              </a:spcBef>
              <a:spcAft>
                <a:spcPts val="0"/>
              </a:spcAft>
              <a:buClr>
                <a:srgbClr val="000000"/>
              </a:buClr>
              <a:buSzPts val="2400"/>
              <a:buFont typeface="Arial"/>
              <a:buNone/>
            </a:pPr>
            <a:r>
              <a:t/>
            </a:r>
            <a:endParaRPr b="0" i="0" sz="2400" u="none" cap="none" strike="noStrike">
              <a:solidFill>
                <a:srgbClr val="7F8284"/>
              </a:solidFill>
              <a:latin typeface="PT Sans"/>
              <a:ea typeface="PT Sans"/>
              <a:cs typeface="PT Sans"/>
              <a:sym typeface="PT Sans"/>
            </a:endParaRPr>
          </a:p>
        </p:txBody>
      </p:sp>
      <p:sp>
        <p:nvSpPr>
          <p:cNvPr id="618" name="Google Shape;618;p87"/>
          <p:cNvSpPr txBox="1"/>
          <p:nvPr/>
        </p:nvSpPr>
        <p:spPr>
          <a:xfrm>
            <a:off x="469900" y="1302840"/>
            <a:ext cx="9360900" cy="21129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120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548135"/>
              </a:solidFill>
              <a:latin typeface="Calibri"/>
              <a:ea typeface="Calibri"/>
              <a:cs typeface="Calibri"/>
              <a:sym typeface="Calibri"/>
            </a:endParaRPr>
          </a:p>
          <a:p>
            <a:pPr indent="0" lvl="0" marL="5080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595959"/>
              </a:solidFill>
              <a:latin typeface="Calibri"/>
              <a:ea typeface="Calibri"/>
              <a:cs typeface="Calibri"/>
              <a:sym typeface="Calibri"/>
            </a:endParaRPr>
          </a:p>
        </p:txBody>
      </p:sp>
      <p:sp>
        <p:nvSpPr>
          <p:cNvPr id="619" name="Google Shape;619;p87"/>
          <p:cNvSpPr txBox="1"/>
          <p:nvPr/>
        </p:nvSpPr>
        <p:spPr>
          <a:xfrm>
            <a:off x="1712975" y="4414319"/>
            <a:ext cx="3924000" cy="2268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2400"/>
              <a:buFont typeface="Arial"/>
              <a:buNone/>
            </a:pPr>
            <a:r>
              <a:rPr b="1" i="1" lang="en-US" sz="2400">
                <a:solidFill>
                  <a:srgbClr val="E98334"/>
                </a:solidFill>
                <a:latin typeface="Calibri"/>
                <a:ea typeface="Calibri"/>
                <a:cs typeface="Calibri"/>
                <a:sym typeface="Calibri"/>
              </a:rPr>
              <a:t>Tom Uhteg</a:t>
            </a:r>
            <a:r>
              <a:rPr b="1" i="1" lang="en-US" sz="2400" u="none" cap="none" strike="noStrike">
                <a:solidFill>
                  <a:srgbClr val="E98334"/>
                </a:solidFill>
                <a:latin typeface="Calibri"/>
                <a:ea typeface="Calibri"/>
                <a:cs typeface="Calibri"/>
                <a:sym typeface="Calibri"/>
              </a:rPr>
              <a:t> </a:t>
            </a:r>
            <a:endParaRPr b="1" i="1" sz="2400" u="none" cap="none" strike="noStrike">
              <a:solidFill>
                <a:srgbClr val="E98334"/>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2400"/>
              <a:buFont typeface="Arial"/>
              <a:buNone/>
            </a:pPr>
            <a:r>
              <a:rPr b="1" i="1" lang="en-US" sz="2400">
                <a:solidFill>
                  <a:srgbClr val="E98334"/>
                </a:solidFill>
                <a:latin typeface="Calibri"/>
                <a:ea typeface="Calibri"/>
                <a:cs typeface="Calibri"/>
                <a:sym typeface="Calibri"/>
              </a:rPr>
              <a:t>Solutions Consultant</a:t>
            </a:r>
            <a:endParaRPr b="1" i="1" sz="2400" u="none" cap="none" strike="noStrike">
              <a:solidFill>
                <a:srgbClr val="E98334"/>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2400"/>
              <a:buFont typeface="Arial"/>
              <a:buNone/>
            </a:pPr>
            <a:r>
              <a:rPr b="1" i="1" lang="en-US" sz="2400" u="none" cap="none" strike="noStrike">
                <a:solidFill>
                  <a:srgbClr val="E98334"/>
                </a:solidFill>
                <a:latin typeface="Calibri"/>
                <a:ea typeface="Calibri"/>
                <a:cs typeface="Calibri"/>
                <a:sym typeface="Calibri"/>
              </a:rPr>
              <a:t>(716) 531-4</a:t>
            </a:r>
            <a:r>
              <a:rPr b="1" i="1" lang="en-US" sz="2400">
                <a:solidFill>
                  <a:srgbClr val="E98334"/>
                </a:solidFill>
                <a:latin typeface="Calibri"/>
                <a:ea typeface="Calibri"/>
                <a:cs typeface="Calibri"/>
                <a:sym typeface="Calibri"/>
              </a:rPr>
              <a:t>265</a:t>
            </a:r>
            <a:endParaRPr b="0" i="0" sz="1500" u="none" cap="none" strike="noStrike">
              <a:solidFill>
                <a:srgbClr val="000000"/>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400"/>
              <a:buFont typeface="Arial"/>
              <a:buNone/>
            </a:pPr>
            <a:r>
              <a:rPr b="1" i="1" lang="en-US" sz="2400">
                <a:solidFill>
                  <a:srgbClr val="E98334"/>
                </a:solidFill>
                <a:latin typeface="Calibri"/>
                <a:ea typeface="Calibri"/>
                <a:cs typeface="Calibri"/>
                <a:sym typeface="Calibri"/>
              </a:rPr>
              <a:t>Tuhteg</a:t>
            </a:r>
            <a:r>
              <a:rPr b="1" i="1" lang="en-US" sz="2400" u="none" cap="none" strike="noStrike">
                <a:solidFill>
                  <a:srgbClr val="E98334"/>
                </a:solidFill>
                <a:latin typeface="Calibri"/>
                <a:ea typeface="Calibri"/>
                <a:cs typeface="Calibri"/>
                <a:sym typeface="Calibri"/>
              </a:rPr>
              <a:t>@VoIPSupply.com</a:t>
            </a:r>
            <a:endParaRPr b="0" i="0" sz="1500" u="none" cap="none" strike="noStrike">
              <a:solidFill>
                <a:srgbClr val="E98334"/>
              </a:solidFill>
              <a:latin typeface="Arial"/>
              <a:ea typeface="Arial"/>
              <a:cs typeface="Arial"/>
              <a:sym typeface="Arial"/>
            </a:endParaRPr>
          </a:p>
        </p:txBody>
      </p:sp>
      <p:sp>
        <p:nvSpPr>
          <p:cNvPr id="620" name="Google Shape;620;p87"/>
          <p:cNvSpPr txBox="1"/>
          <p:nvPr/>
        </p:nvSpPr>
        <p:spPr>
          <a:xfrm>
            <a:off x="7196650" y="4466875"/>
            <a:ext cx="3698100" cy="3000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US" sz="2400">
                <a:solidFill>
                  <a:srgbClr val="E98334"/>
                </a:solidFill>
                <a:latin typeface="Calibri"/>
                <a:ea typeface="Calibri"/>
                <a:cs typeface="Calibri"/>
                <a:sym typeface="Calibri"/>
              </a:rPr>
              <a:t>Mark Carson</a:t>
            </a:r>
            <a:endParaRPr b="1" i="1" sz="2400">
              <a:solidFill>
                <a:srgbClr val="E98334"/>
              </a:solidFill>
              <a:latin typeface="Calibri"/>
              <a:ea typeface="Calibri"/>
              <a:cs typeface="Calibri"/>
              <a:sym typeface="Calibri"/>
            </a:endParaRPr>
          </a:p>
          <a:p>
            <a:pPr indent="0" lvl="0" marL="0" rtl="0" algn="ctr">
              <a:lnSpc>
                <a:spcPct val="115000"/>
              </a:lnSpc>
              <a:spcBef>
                <a:spcPts val="0"/>
              </a:spcBef>
              <a:spcAft>
                <a:spcPts val="0"/>
              </a:spcAft>
              <a:buNone/>
            </a:pPr>
            <a:r>
              <a:rPr b="1" i="1" lang="en-US" sz="2400">
                <a:solidFill>
                  <a:srgbClr val="E98334"/>
                </a:solidFill>
                <a:latin typeface="Calibri"/>
                <a:ea typeface="Calibri"/>
                <a:cs typeface="Calibri"/>
                <a:sym typeface="Calibri"/>
              </a:rPr>
              <a:t>Channel Account Manager </a:t>
            </a:r>
            <a:endParaRPr b="1" i="1" sz="2400">
              <a:solidFill>
                <a:srgbClr val="E98334"/>
              </a:solidFill>
              <a:latin typeface="Calibri"/>
              <a:ea typeface="Calibri"/>
              <a:cs typeface="Calibri"/>
              <a:sym typeface="Calibri"/>
            </a:endParaRPr>
          </a:p>
          <a:p>
            <a:pPr indent="0" lvl="0" marL="0" rtl="0" algn="ctr">
              <a:lnSpc>
                <a:spcPct val="115000"/>
              </a:lnSpc>
              <a:spcBef>
                <a:spcPts val="0"/>
              </a:spcBef>
              <a:spcAft>
                <a:spcPts val="0"/>
              </a:spcAft>
              <a:buNone/>
            </a:pPr>
            <a:r>
              <a:rPr b="1" i="1" lang="en-US" sz="2400">
                <a:solidFill>
                  <a:srgbClr val="E98334"/>
                </a:solidFill>
                <a:latin typeface="Calibri"/>
                <a:ea typeface="Calibri"/>
                <a:cs typeface="Calibri"/>
                <a:sym typeface="Calibri"/>
              </a:rPr>
              <a:t>(920) 215-0279</a:t>
            </a:r>
            <a:endParaRPr sz="1500">
              <a:solidFill>
                <a:schemeClr val="dk1"/>
              </a:solidFill>
            </a:endParaRPr>
          </a:p>
          <a:p>
            <a:pPr indent="0" lvl="0" marL="0" rtl="0" algn="ctr">
              <a:lnSpc>
                <a:spcPct val="115000"/>
              </a:lnSpc>
              <a:spcBef>
                <a:spcPts val="0"/>
              </a:spcBef>
              <a:spcAft>
                <a:spcPts val="0"/>
              </a:spcAft>
              <a:buNone/>
            </a:pPr>
            <a:r>
              <a:rPr b="1" i="1" lang="en-US" sz="2400">
                <a:solidFill>
                  <a:srgbClr val="E98334"/>
                </a:solidFill>
                <a:latin typeface="Calibri"/>
                <a:ea typeface="Calibri"/>
                <a:cs typeface="Calibri"/>
                <a:sym typeface="Calibri"/>
              </a:rPr>
              <a:t>mcarson@sangoma.com</a:t>
            </a:r>
            <a:endParaRPr sz="1500"/>
          </a:p>
        </p:txBody>
      </p:sp>
      <p:pic>
        <p:nvPicPr>
          <p:cNvPr id="621" name="Google Shape;621;p87"/>
          <p:cNvPicPr preferRelativeResize="0"/>
          <p:nvPr/>
        </p:nvPicPr>
        <p:blipFill>
          <a:blip r:embed="rId3">
            <a:alphaModFix/>
          </a:blip>
          <a:stretch>
            <a:fillRect/>
          </a:stretch>
        </p:blipFill>
        <p:spPr>
          <a:xfrm>
            <a:off x="7479425" y="1380350"/>
            <a:ext cx="2932200" cy="2858425"/>
          </a:xfrm>
          <a:prstGeom prst="rect">
            <a:avLst/>
          </a:prstGeom>
          <a:noFill/>
          <a:ln>
            <a:noFill/>
          </a:ln>
        </p:spPr>
      </p:pic>
      <p:pic>
        <p:nvPicPr>
          <p:cNvPr id="622" name="Google Shape;622;p87"/>
          <p:cNvPicPr preferRelativeResize="0"/>
          <p:nvPr/>
        </p:nvPicPr>
        <p:blipFill>
          <a:blip r:embed="rId4">
            <a:alphaModFix/>
          </a:blip>
          <a:stretch>
            <a:fillRect/>
          </a:stretch>
        </p:blipFill>
        <p:spPr>
          <a:xfrm>
            <a:off x="2280050" y="1380350"/>
            <a:ext cx="3099675" cy="2858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64"/>
          <p:cNvSpPr txBox="1"/>
          <p:nvPr/>
        </p:nvSpPr>
        <p:spPr>
          <a:xfrm>
            <a:off x="10645707" y="642876"/>
            <a:ext cx="184800" cy="30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80" name="Google Shape;380;p64"/>
          <p:cNvSpPr/>
          <p:nvPr/>
        </p:nvSpPr>
        <p:spPr>
          <a:xfrm>
            <a:off x="880804" y="576464"/>
            <a:ext cx="10425300" cy="103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7F8284"/>
                </a:solidFill>
                <a:latin typeface="PT Sans"/>
                <a:ea typeface="PT Sans"/>
                <a:cs typeface="PT Sans"/>
                <a:sym typeface="PT Sans"/>
              </a:rPr>
              <a:t>Sign-Up To Be a Sangoma Reseller</a:t>
            </a:r>
            <a:endParaRPr b="0" i="0" sz="3200" u="none" cap="none" strike="noStrike">
              <a:solidFill>
                <a:srgbClr val="7F8284"/>
              </a:solidFill>
              <a:latin typeface="PT Sans"/>
              <a:ea typeface="PT Sans"/>
              <a:cs typeface="PT Sans"/>
              <a:sym typeface="PT Sans"/>
            </a:endParaRPr>
          </a:p>
          <a:p>
            <a:pPr indent="0" lvl="0" marL="0" marR="0" rtl="0" algn="ctr">
              <a:lnSpc>
                <a:spcPct val="100000"/>
              </a:lnSpc>
              <a:spcBef>
                <a:spcPts val="700"/>
              </a:spcBef>
              <a:spcAft>
                <a:spcPts val="0"/>
              </a:spcAft>
              <a:buClr>
                <a:srgbClr val="000000"/>
              </a:buClr>
              <a:buSzPts val="2400"/>
              <a:buFont typeface="Arial"/>
              <a:buNone/>
            </a:pPr>
            <a:r>
              <a:t/>
            </a:r>
            <a:endParaRPr b="0" i="0" sz="2400" u="none" cap="none" strike="noStrike">
              <a:solidFill>
                <a:srgbClr val="7F8284"/>
              </a:solidFill>
              <a:latin typeface="PT Sans"/>
              <a:ea typeface="PT Sans"/>
              <a:cs typeface="PT Sans"/>
              <a:sym typeface="PT Sans"/>
            </a:endParaRPr>
          </a:p>
        </p:txBody>
      </p:sp>
      <p:sp>
        <p:nvSpPr>
          <p:cNvPr id="381" name="Google Shape;381;p64"/>
          <p:cNvSpPr txBox="1"/>
          <p:nvPr/>
        </p:nvSpPr>
        <p:spPr>
          <a:xfrm>
            <a:off x="469900" y="1250293"/>
            <a:ext cx="4262400" cy="72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3600"/>
              <a:buFont typeface="Arial"/>
              <a:buNone/>
            </a:pPr>
            <a:r>
              <a:rPr b="1" i="0" lang="en-US" sz="3600" u="none" cap="none" strike="noStrike">
                <a:solidFill>
                  <a:srgbClr val="E98334"/>
                </a:solidFill>
                <a:latin typeface="Calibri"/>
                <a:ea typeface="Calibri"/>
                <a:cs typeface="Calibri"/>
                <a:sym typeface="Calibri"/>
              </a:rPr>
              <a:t>How Do I Sign -Up?</a:t>
            </a:r>
            <a:endParaRPr b="1" i="0" sz="3600" u="none" cap="none" strike="noStrike">
              <a:solidFill>
                <a:srgbClr val="E98334"/>
              </a:solidFill>
              <a:latin typeface="Calibri"/>
              <a:ea typeface="Calibri"/>
              <a:cs typeface="Calibri"/>
              <a:sym typeface="Calibri"/>
            </a:endParaRPr>
          </a:p>
          <a:p>
            <a:pPr indent="0" lvl="0" marL="457200" marR="0" rtl="0" algn="l">
              <a:lnSpc>
                <a:spcPct val="100000"/>
              </a:lnSpc>
              <a:spcBef>
                <a:spcPts val="120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548135"/>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595959"/>
              </a:solidFill>
              <a:latin typeface="Calibri"/>
              <a:ea typeface="Calibri"/>
              <a:cs typeface="Calibri"/>
              <a:sym typeface="Calibri"/>
            </a:endParaRPr>
          </a:p>
        </p:txBody>
      </p:sp>
      <p:sp>
        <p:nvSpPr>
          <p:cNvPr id="382" name="Google Shape;382;p64"/>
          <p:cNvSpPr txBox="1"/>
          <p:nvPr/>
        </p:nvSpPr>
        <p:spPr>
          <a:xfrm>
            <a:off x="4556125" y="4363544"/>
            <a:ext cx="3924000" cy="2268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2400"/>
              <a:buFont typeface="Arial"/>
              <a:buNone/>
            </a:pPr>
            <a:r>
              <a:t/>
            </a:r>
            <a:endParaRPr b="0" i="0" sz="1500" u="none" cap="none" strike="noStrike">
              <a:solidFill>
                <a:srgbClr val="E98334"/>
              </a:solidFill>
              <a:latin typeface="Arial"/>
              <a:ea typeface="Arial"/>
              <a:cs typeface="Arial"/>
              <a:sym typeface="Arial"/>
            </a:endParaRPr>
          </a:p>
        </p:txBody>
      </p:sp>
      <p:sp>
        <p:nvSpPr>
          <p:cNvPr id="383" name="Google Shape;383;p64"/>
          <p:cNvSpPr txBox="1"/>
          <p:nvPr/>
        </p:nvSpPr>
        <p:spPr>
          <a:xfrm>
            <a:off x="469900" y="2055650"/>
            <a:ext cx="4086300" cy="4143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i="0" lang="en-US" sz="2000" u="none" cap="none" strike="noStrike">
                <a:solidFill>
                  <a:srgbClr val="666666"/>
                </a:solidFill>
                <a:latin typeface="Calibri"/>
                <a:ea typeface="Calibri"/>
                <a:cs typeface="Calibri"/>
                <a:sym typeface="Calibri"/>
              </a:rPr>
              <a:t>Visit our website and fill out the form.</a:t>
            </a:r>
            <a:endParaRPr i="0" sz="20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rgbClr val="0000FF"/>
                </a:solidFill>
                <a:latin typeface="Calibri"/>
                <a:ea typeface="Calibri"/>
                <a:cs typeface="Calibri"/>
                <a:sym typeface="Calibri"/>
              </a:rPr>
              <a:t>https://www.voipsupply.com/sangoma-partner</a:t>
            </a:r>
            <a:endParaRPr i="0" sz="1600"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i="0" lang="en-US" sz="2000" u="none" cap="none" strike="noStrike">
                <a:solidFill>
                  <a:srgbClr val="666666"/>
                </a:solidFill>
                <a:latin typeface="Calibri"/>
                <a:ea typeface="Calibri"/>
                <a:cs typeface="Calibri"/>
                <a:sym typeface="Calibri"/>
              </a:rPr>
              <a:t>Someone from our Sales and Marketing Team will be in touch with you!</a:t>
            </a:r>
            <a:endParaRPr i="0" sz="20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i="0" sz="2000" u="none" cap="none" strike="noStrike">
              <a:solidFill>
                <a:srgbClr val="666666"/>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i="0" lang="en-US" sz="2000" u="none" cap="none" strike="noStrike">
                <a:solidFill>
                  <a:srgbClr val="FF6600"/>
                </a:solidFill>
                <a:latin typeface="Calibri"/>
                <a:ea typeface="Calibri"/>
                <a:cs typeface="Calibri"/>
                <a:sym typeface="Calibri"/>
              </a:rPr>
              <a:t>Mark Carson</a:t>
            </a:r>
            <a:r>
              <a:rPr i="0" lang="en-US" sz="2000" u="none" cap="none" strike="noStrike">
                <a:solidFill>
                  <a:srgbClr val="666666"/>
                </a:solidFill>
                <a:latin typeface="Calibri"/>
                <a:ea typeface="Calibri"/>
                <a:cs typeface="Calibri"/>
                <a:sym typeface="Calibri"/>
              </a:rPr>
              <a:t> from </a:t>
            </a:r>
            <a:r>
              <a:rPr b="1" i="0" lang="en-US" sz="2000" u="none" cap="none" strike="noStrike">
                <a:solidFill>
                  <a:srgbClr val="666666"/>
                </a:solidFill>
                <a:latin typeface="Calibri"/>
                <a:ea typeface="Calibri"/>
                <a:cs typeface="Calibri"/>
                <a:sym typeface="Calibri"/>
              </a:rPr>
              <a:t>Sangoma</a:t>
            </a:r>
            <a:r>
              <a:rPr i="0" lang="en-US" sz="2000" u="none" cap="none" strike="noStrike">
                <a:solidFill>
                  <a:srgbClr val="666666"/>
                </a:solidFill>
                <a:latin typeface="Calibri"/>
                <a:ea typeface="Calibri"/>
                <a:cs typeface="Calibri"/>
                <a:sym typeface="Calibri"/>
              </a:rPr>
              <a:t> will then help you with the onboarding process so you can be an official Sangoma Reseller!</a:t>
            </a:r>
            <a:endParaRPr i="0" sz="2000" u="none" cap="none" strike="noStrike">
              <a:solidFill>
                <a:srgbClr val="666666"/>
              </a:solidFill>
              <a:latin typeface="Calibri"/>
              <a:ea typeface="Calibri"/>
              <a:cs typeface="Calibri"/>
              <a:sym typeface="Calibri"/>
            </a:endParaRPr>
          </a:p>
        </p:txBody>
      </p:sp>
      <p:pic>
        <p:nvPicPr>
          <p:cNvPr id="384" name="Google Shape;384;p64"/>
          <p:cNvPicPr preferRelativeResize="0"/>
          <p:nvPr/>
        </p:nvPicPr>
        <p:blipFill>
          <a:blip r:embed="rId3">
            <a:alphaModFix/>
          </a:blip>
          <a:stretch>
            <a:fillRect/>
          </a:stretch>
        </p:blipFill>
        <p:spPr>
          <a:xfrm>
            <a:off x="5115549" y="1250300"/>
            <a:ext cx="6729453" cy="54596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65"/>
          <p:cNvSpPr txBox="1"/>
          <p:nvPr/>
        </p:nvSpPr>
        <p:spPr>
          <a:xfrm>
            <a:off x="10645707" y="642876"/>
            <a:ext cx="184800" cy="30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p:txBody>
      </p:sp>
      <p:sp>
        <p:nvSpPr>
          <p:cNvPr id="391" name="Google Shape;391;p65"/>
          <p:cNvSpPr/>
          <p:nvPr/>
        </p:nvSpPr>
        <p:spPr>
          <a:xfrm>
            <a:off x="880804" y="576464"/>
            <a:ext cx="10425300" cy="1031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7F8284"/>
                </a:solidFill>
                <a:latin typeface="PT Sans"/>
                <a:ea typeface="PT Sans"/>
                <a:cs typeface="PT Sans"/>
                <a:sym typeface="PT Sans"/>
              </a:rPr>
              <a:t>Join Our Team</a:t>
            </a:r>
            <a:endParaRPr b="0" i="0" sz="3200" u="none" cap="none" strike="noStrike">
              <a:solidFill>
                <a:srgbClr val="7F8284"/>
              </a:solidFill>
              <a:latin typeface="PT Sans"/>
              <a:ea typeface="PT Sans"/>
              <a:cs typeface="PT Sans"/>
              <a:sym typeface="PT Sans"/>
            </a:endParaRPr>
          </a:p>
          <a:p>
            <a:pPr indent="0" lvl="0" marL="0" marR="0" rtl="0" algn="ctr">
              <a:lnSpc>
                <a:spcPct val="100000"/>
              </a:lnSpc>
              <a:spcBef>
                <a:spcPts val="700"/>
              </a:spcBef>
              <a:spcAft>
                <a:spcPts val="0"/>
              </a:spcAft>
              <a:buClr>
                <a:srgbClr val="000000"/>
              </a:buClr>
              <a:buSzPts val="2400"/>
              <a:buFont typeface="Arial"/>
              <a:buNone/>
            </a:pPr>
            <a:r>
              <a:t/>
            </a:r>
            <a:endParaRPr b="0" i="0" sz="2400" u="none" cap="none" strike="noStrike">
              <a:solidFill>
                <a:srgbClr val="7F8284"/>
              </a:solidFill>
              <a:latin typeface="PT Sans"/>
              <a:ea typeface="PT Sans"/>
              <a:cs typeface="PT Sans"/>
              <a:sym typeface="PT Sans"/>
            </a:endParaRPr>
          </a:p>
        </p:txBody>
      </p:sp>
      <p:sp>
        <p:nvSpPr>
          <p:cNvPr id="392" name="Google Shape;392;p65"/>
          <p:cNvSpPr txBox="1"/>
          <p:nvPr/>
        </p:nvSpPr>
        <p:spPr>
          <a:xfrm>
            <a:off x="469900" y="1302840"/>
            <a:ext cx="9360900" cy="2112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3600"/>
              <a:buFont typeface="Arial"/>
              <a:buNone/>
            </a:pPr>
            <a:r>
              <a:rPr b="1" i="0" lang="en-US" sz="3600" u="none" cap="none" strike="noStrike">
                <a:solidFill>
                  <a:srgbClr val="E98334"/>
                </a:solidFill>
                <a:latin typeface="Calibri"/>
                <a:ea typeface="Calibri"/>
                <a:cs typeface="Calibri"/>
                <a:sym typeface="Calibri"/>
              </a:rPr>
              <a:t>Become a VoIP Supply Partner</a:t>
            </a:r>
            <a:endParaRPr b="1" i="0" sz="3600" u="none" cap="none" strike="noStrike">
              <a:solidFill>
                <a:srgbClr val="E98334"/>
              </a:solidFill>
              <a:latin typeface="Calibri"/>
              <a:ea typeface="Calibri"/>
              <a:cs typeface="Calibri"/>
              <a:sym typeface="Calibri"/>
            </a:endParaRPr>
          </a:p>
          <a:p>
            <a:pPr indent="-292100" lvl="0" marL="292100" marR="0" rtl="0" algn="l">
              <a:lnSpc>
                <a:spcPct val="100000"/>
              </a:lnSpc>
              <a:spcBef>
                <a:spcPts val="1200"/>
              </a:spcBef>
              <a:spcAft>
                <a:spcPts val="0"/>
              </a:spcAft>
              <a:buClr>
                <a:srgbClr val="757070"/>
              </a:buClr>
              <a:buSzPts val="1600"/>
              <a:buFont typeface="Courier New"/>
              <a:buChar char="o"/>
            </a:pPr>
            <a:r>
              <a:rPr b="0" i="0" lang="en-US" sz="2800" u="none" cap="none" strike="noStrike">
                <a:solidFill>
                  <a:srgbClr val="757070"/>
                </a:solidFill>
                <a:latin typeface="Calibri"/>
                <a:ea typeface="Calibri"/>
                <a:cs typeface="Calibri"/>
                <a:sym typeface="Calibri"/>
              </a:rPr>
              <a:t>Exclusive Pricing Through VoIP Supply!</a:t>
            </a:r>
            <a:endParaRPr b="0" i="0" sz="2800" u="none" cap="none" strike="noStrike">
              <a:solidFill>
                <a:srgbClr val="000000"/>
              </a:solidFill>
              <a:latin typeface="Calibri"/>
              <a:ea typeface="Calibri"/>
              <a:cs typeface="Calibri"/>
              <a:sym typeface="Calibri"/>
            </a:endParaRPr>
          </a:p>
          <a:p>
            <a:pPr indent="-292100" lvl="0" marL="292100" marR="0" rtl="0" algn="l">
              <a:lnSpc>
                <a:spcPct val="100000"/>
              </a:lnSpc>
              <a:spcBef>
                <a:spcPts val="1200"/>
              </a:spcBef>
              <a:spcAft>
                <a:spcPts val="0"/>
              </a:spcAft>
              <a:buClr>
                <a:srgbClr val="757070"/>
              </a:buClr>
              <a:buSzPts val="1600"/>
              <a:buFont typeface="Courier New"/>
              <a:buChar char="o"/>
            </a:pPr>
            <a:r>
              <a:rPr b="0" i="0" lang="en-US" sz="2800" u="none" cap="none" strike="noStrike">
                <a:solidFill>
                  <a:srgbClr val="757070"/>
                </a:solidFill>
                <a:latin typeface="Calibri"/>
                <a:ea typeface="Calibri"/>
                <a:cs typeface="Calibri"/>
                <a:sym typeface="Calibri"/>
              </a:rPr>
              <a:t>Opportunity Support – Consulting &amp; Solution Design</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1500"/>
              <a:buFont typeface="Arial"/>
              <a:buNone/>
            </a:pPr>
            <a:r>
              <a:t/>
            </a:r>
            <a:endParaRPr b="0" i="0" sz="15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548135"/>
              </a:solidFill>
              <a:latin typeface="Calibri"/>
              <a:ea typeface="Calibri"/>
              <a:cs typeface="Calibri"/>
              <a:sym typeface="Calibri"/>
            </a:endParaRPr>
          </a:p>
          <a:p>
            <a:pPr indent="0" lvl="0" marL="50800" marR="0" rtl="0" algn="l">
              <a:lnSpc>
                <a:spcPct val="100000"/>
              </a:lnSpc>
              <a:spcBef>
                <a:spcPts val="0"/>
              </a:spcBef>
              <a:spcAft>
                <a:spcPts val="0"/>
              </a:spcAft>
              <a:buClr>
                <a:schemeClr val="dk1"/>
              </a:buClr>
              <a:buSzPts val="1500"/>
              <a:buFont typeface="Calibri"/>
              <a:buNone/>
            </a:pPr>
            <a:r>
              <a:t/>
            </a:r>
            <a:endParaRPr b="0" i="0" sz="1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595959"/>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595959"/>
              </a:solidFill>
              <a:latin typeface="Calibri"/>
              <a:ea typeface="Calibri"/>
              <a:cs typeface="Calibri"/>
              <a:sym typeface="Calibri"/>
            </a:endParaRPr>
          </a:p>
        </p:txBody>
      </p:sp>
      <p:sp>
        <p:nvSpPr>
          <p:cNvPr id="393" name="Google Shape;393;p65"/>
          <p:cNvSpPr txBox="1"/>
          <p:nvPr/>
        </p:nvSpPr>
        <p:spPr>
          <a:xfrm>
            <a:off x="4556125" y="4363544"/>
            <a:ext cx="3924000" cy="2268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2400"/>
              <a:buFont typeface="Arial"/>
              <a:buNone/>
            </a:pPr>
            <a:r>
              <a:rPr b="1" i="1" lang="en-US" sz="2400">
                <a:solidFill>
                  <a:srgbClr val="E98334"/>
                </a:solidFill>
                <a:latin typeface="Calibri"/>
                <a:ea typeface="Calibri"/>
                <a:cs typeface="Calibri"/>
                <a:sym typeface="Calibri"/>
              </a:rPr>
              <a:t>Tom Uhteg</a:t>
            </a:r>
            <a:r>
              <a:rPr b="1" i="1" lang="en-US" sz="2400" u="none" cap="none" strike="noStrike">
                <a:solidFill>
                  <a:srgbClr val="E98334"/>
                </a:solidFill>
                <a:latin typeface="Calibri"/>
                <a:ea typeface="Calibri"/>
                <a:cs typeface="Calibri"/>
                <a:sym typeface="Calibri"/>
              </a:rPr>
              <a:t> </a:t>
            </a:r>
            <a:endParaRPr b="1" i="1" sz="2400" u="none" cap="none" strike="noStrike">
              <a:solidFill>
                <a:srgbClr val="E98334"/>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2400"/>
              <a:buFont typeface="Arial"/>
              <a:buNone/>
            </a:pPr>
            <a:r>
              <a:rPr b="1" i="1" lang="en-US" sz="2400">
                <a:solidFill>
                  <a:srgbClr val="E98334"/>
                </a:solidFill>
                <a:latin typeface="Calibri"/>
                <a:ea typeface="Calibri"/>
                <a:cs typeface="Calibri"/>
                <a:sym typeface="Calibri"/>
              </a:rPr>
              <a:t>Solutions Consultant</a:t>
            </a:r>
            <a:r>
              <a:rPr b="1" i="1" lang="en-US" sz="2400" u="none" cap="none" strike="noStrike">
                <a:solidFill>
                  <a:srgbClr val="E98334"/>
                </a:solidFill>
                <a:latin typeface="Calibri"/>
                <a:ea typeface="Calibri"/>
                <a:cs typeface="Calibri"/>
                <a:sym typeface="Calibri"/>
              </a:rPr>
              <a:t> </a:t>
            </a:r>
            <a:endParaRPr b="1" i="1" sz="2400" u="none" cap="none" strike="noStrike">
              <a:solidFill>
                <a:srgbClr val="E98334"/>
              </a:solidFill>
              <a:latin typeface="Calibri"/>
              <a:ea typeface="Calibri"/>
              <a:cs typeface="Calibri"/>
              <a:sym typeface="Calibri"/>
            </a:endParaRPr>
          </a:p>
          <a:p>
            <a:pPr indent="0" lvl="0" marL="0" marR="0" rtl="0" algn="r">
              <a:lnSpc>
                <a:spcPct val="115000"/>
              </a:lnSpc>
              <a:spcBef>
                <a:spcPts val="0"/>
              </a:spcBef>
              <a:spcAft>
                <a:spcPts val="0"/>
              </a:spcAft>
              <a:buClr>
                <a:srgbClr val="000000"/>
              </a:buClr>
              <a:buSzPts val="2400"/>
              <a:buFont typeface="Arial"/>
              <a:buNone/>
            </a:pPr>
            <a:r>
              <a:rPr b="1" i="1" lang="en-US" sz="2400" u="none" cap="none" strike="noStrike">
                <a:solidFill>
                  <a:srgbClr val="E98334"/>
                </a:solidFill>
                <a:latin typeface="Calibri"/>
                <a:ea typeface="Calibri"/>
                <a:cs typeface="Calibri"/>
                <a:sym typeface="Calibri"/>
              </a:rPr>
              <a:t>(716) 531-4</a:t>
            </a:r>
            <a:r>
              <a:rPr b="1" i="1" lang="en-US" sz="2400">
                <a:solidFill>
                  <a:srgbClr val="E98334"/>
                </a:solidFill>
                <a:latin typeface="Calibri"/>
                <a:ea typeface="Calibri"/>
                <a:cs typeface="Calibri"/>
                <a:sym typeface="Calibri"/>
              </a:rPr>
              <a:t>265</a:t>
            </a:r>
            <a:endParaRPr b="0" i="0" sz="1500" u="none" cap="none" strike="noStrike">
              <a:solidFill>
                <a:srgbClr val="000000"/>
              </a:solidFill>
              <a:latin typeface="Arial"/>
              <a:ea typeface="Arial"/>
              <a:cs typeface="Arial"/>
              <a:sym typeface="Arial"/>
            </a:endParaRPr>
          </a:p>
          <a:p>
            <a:pPr indent="0" lvl="0" marL="0" marR="0" rtl="0" algn="r">
              <a:lnSpc>
                <a:spcPct val="115000"/>
              </a:lnSpc>
              <a:spcBef>
                <a:spcPts val="0"/>
              </a:spcBef>
              <a:spcAft>
                <a:spcPts val="0"/>
              </a:spcAft>
              <a:buClr>
                <a:srgbClr val="000000"/>
              </a:buClr>
              <a:buSzPts val="2400"/>
              <a:buFont typeface="Arial"/>
              <a:buNone/>
            </a:pPr>
            <a:r>
              <a:rPr b="1" i="1" lang="en-US" sz="2400">
                <a:solidFill>
                  <a:srgbClr val="E98334"/>
                </a:solidFill>
                <a:latin typeface="Calibri"/>
                <a:ea typeface="Calibri"/>
                <a:cs typeface="Calibri"/>
                <a:sym typeface="Calibri"/>
              </a:rPr>
              <a:t>tuhteg</a:t>
            </a:r>
            <a:r>
              <a:rPr b="1" i="1" lang="en-US" sz="2400" u="none" cap="none" strike="noStrike">
                <a:solidFill>
                  <a:srgbClr val="E98334"/>
                </a:solidFill>
                <a:latin typeface="Calibri"/>
                <a:ea typeface="Calibri"/>
                <a:cs typeface="Calibri"/>
                <a:sym typeface="Calibri"/>
              </a:rPr>
              <a:t>@VoIPSupply.com</a:t>
            </a:r>
            <a:endParaRPr b="0" i="0" sz="1500" u="none" cap="none" strike="noStrike">
              <a:solidFill>
                <a:srgbClr val="E98334"/>
              </a:solidFill>
              <a:latin typeface="Arial"/>
              <a:ea typeface="Arial"/>
              <a:cs typeface="Arial"/>
              <a:sym typeface="Arial"/>
            </a:endParaRPr>
          </a:p>
        </p:txBody>
      </p:sp>
      <p:pic>
        <p:nvPicPr>
          <p:cNvPr id="394" name="Google Shape;394;p65">
            <a:hlinkClick r:id="rId3"/>
          </p:cNvPr>
          <p:cNvPicPr preferRelativeResize="0"/>
          <p:nvPr/>
        </p:nvPicPr>
        <p:blipFill rotWithShape="1">
          <a:blip r:embed="rId4">
            <a:alphaModFix/>
          </a:blip>
          <a:srcRect b="0" l="0" r="0" t="0"/>
          <a:stretch/>
        </p:blipFill>
        <p:spPr>
          <a:xfrm>
            <a:off x="880804" y="3415383"/>
            <a:ext cx="2833947" cy="2841074"/>
          </a:xfrm>
          <a:prstGeom prst="rect">
            <a:avLst/>
          </a:prstGeom>
          <a:noFill/>
          <a:ln>
            <a:noFill/>
          </a:ln>
        </p:spPr>
      </p:pic>
      <p:pic>
        <p:nvPicPr>
          <p:cNvPr id="395" name="Google Shape;395;p65"/>
          <p:cNvPicPr preferRelativeResize="0"/>
          <p:nvPr/>
        </p:nvPicPr>
        <p:blipFill>
          <a:blip r:embed="rId5">
            <a:alphaModFix/>
          </a:blip>
          <a:stretch>
            <a:fillRect/>
          </a:stretch>
        </p:blipFill>
        <p:spPr>
          <a:xfrm>
            <a:off x="8550713" y="4007865"/>
            <a:ext cx="2833950" cy="25033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66"/>
          <p:cNvSpPr txBox="1"/>
          <p:nvPr>
            <p:ph type="ctrTitle"/>
          </p:nvPr>
        </p:nvSpPr>
        <p:spPr>
          <a:xfrm>
            <a:off x="6169300" y="309166"/>
            <a:ext cx="5682900" cy="2447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25CA6"/>
              </a:buClr>
              <a:buSzPts val="4000"/>
              <a:buFont typeface="Calibri"/>
              <a:buNone/>
            </a:pPr>
            <a:r>
              <a:rPr b="1" lang="en-US" sz="4000">
                <a:solidFill>
                  <a:srgbClr val="025CA6"/>
                </a:solidFill>
              </a:rPr>
              <a:t>SANGOMA TECHNOLOGIES</a:t>
            </a:r>
            <a:br>
              <a:rPr b="1" lang="en-US" sz="4000">
                <a:solidFill>
                  <a:srgbClr val="025CA6"/>
                </a:solidFill>
              </a:rPr>
            </a:br>
            <a:r>
              <a:rPr b="1" lang="en-US" sz="2900">
                <a:solidFill>
                  <a:srgbClr val="F6772F"/>
                </a:solidFill>
              </a:rPr>
              <a:t>How to Increase Your Revenue with Sangoma Products</a:t>
            </a:r>
            <a:r>
              <a:rPr b="1" lang="en-US" sz="2900">
                <a:solidFill>
                  <a:srgbClr val="F6772F"/>
                </a:solidFill>
              </a:rPr>
              <a:t>!</a:t>
            </a:r>
            <a:endParaRPr b="1" sz="2900">
              <a:solidFill>
                <a:srgbClr val="F6772F"/>
              </a:solidFill>
            </a:endParaRPr>
          </a:p>
        </p:txBody>
      </p:sp>
      <p:pic>
        <p:nvPicPr>
          <p:cNvPr descr="VoIPSupply.png" id="401" name="Google Shape;401;p66"/>
          <p:cNvPicPr preferRelativeResize="0"/>
          <p:nvPr/>
        </p:nvPicPr>
        <p:blipFill rotWithShape="1">
          <a:blip r:embed="rId3">
            <a:alphaModFix/>
          </a:blip>
          <a:srcRect b="0" l="0" r="0" t="0"/>
          <a:stretch/>
        </p:blipFill>
        <p:spPr>
          <a:xfrm>
            <a:off x="5874662" y="5904677"/>
            <a:ext cx="1985090" cy="792901"/>
          </a:xfrm>
          <a:prstGeom prst="rect">
            <a:avLst/>
          </a:prstGeom>
          <a:noFill/>
          <a:ln>
            <a:noFill/>
          </a:ln>
        </p:spPr>
      </p:pic>
      <p:sp>
        <p:nvSpPr>
          <p:cNvPr id="402" name="Google Shape;402;p66"/>
          <p:cNvSpPr txBox="1"/>
          <p:nvPr/>
        </p:nvSpPr>
        <p:spPr>
          <a:xfrm>
            <a:off x="7510600" y="3565200"/>
            <a:ext cx="3000000" cy="19068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US" sz="2400">
                <a:solidFill>
                  <a:srgbClr val="999999"/>
                </a:solidFill>
                <a:latin typeface="Calibri"/>
                <a:ea typeface="Calibri"/>
                <a:cs typeface="Calibri"/>
                <a:sym typeface="Calibri"/>
              </a:rPr>
              <a:t>Presented By:</a:t>
            </a:r>
            <a:endParaRPr b="1" sz="2400">
              <a:solidFill>
                <a:srgbClr val="999999"/>
              </a:solidFill>
              <a:latin typeface="Calibri"/>
              <a:ea typeface="Calibri"/>
              <a:cs typeface="Calibri"/>
              <a:sym typeface="Calibri"/>
            </a:endParaRPr>
          </a:p>
          <a:p>
            <a:pPr indent="0" lvl="0" marL="0" rtl="0" algn="ctr">
              <a:lnSpc>
                <a:spcPct val="90000"/>
              </a:lnSpc>
              <a:spcBef>
                <a:spcPts val="0"/>
              </a:spcBef>
              <a:spcAft>
                <a:spcPts val="0"/>
              </a:spcAft>
              <a:buNone/>
            </a:pPr>
            <a:r>
              <a:rPr lang="en-US" sz="2400">
                <a:solidFill>
                  <a:srgbClr val="FF9900"/>
                </a:solidFill>
                <a:latin typeface="Calibri"/>
                <a:ea typeface="Calibri"/>
                <a:cs typeface="Calibri"/>
                <a:sym typeface="Calibri"/>
              </a:rPr>
              <a:t>Mark Carson</a:t>
            </a:r>
            <a:endParaRPr sz="1500">
              <a:solidFill>
                <a:schemeClr val="dk1"/>
              </a:solidFill>
            </a:endParaRPr>
          </a:p>
          <a:p>
            <a:pPr indent="0" lvl="0" marL="0" rtl="0" algn="ctr">
              <a:spcBef>
                <a:spcPts val="0"/>
              </a:spcBef>
              <a:spcAft>
                <a:spcPts val="0"/>
              </a:spcAft>
              <a:buNone/>
            </a:pPr>
            <a:r>
              <a:rPr lang="en-US" sz="1900">
                <a:solidFill>
                  <a:schemeClr val="dk1"/>
                </a:solidFill>
                <a:latin typeface="Calibri"/>
                <a:ea typeface="Calibri"/>
                <a:cs typeface="Calibri"/>
                <a:sym typeface="Calibri"/>
              </a:rPr>
              <a:t>Channel Account Manager</a:t>
            </a:r>
            <a:endParaRPr sz="1500">
              <a:solidFill>
                <a:schemeClr val="dk1"/>
              </a:solidFill>
            </a:endParaRPr>
          </a:p>
          <a:p>
            <a:pPr indent="0" lvl="0" marL="0" rtl="0" algn="ctr">
              <a:spcBef>
                <a:spcPts val="0"/>
              </a:spcBef>
              <a:spcAft>
                <a:spcPts val="0"/>
              </a:spcAft>
              <a:buNone/>
            </a:pPr>
            <a:r>
              <a:rPr lang="en-US" sz="1900" u="sng">
                <a:solidFill>
                  <a:schemeClr val="hlink"/>
                </a:solidFill>
                <a:latin typeface="Calibri"/>
                <a:ea typeface="Calibri"/>
                <a:cs typeface="Calibri"/>
                <a:sym typeface="Calibri"/>
                <a:hlinkClick r:id="rId4"/>
              </a:rPr>
              <a:t>mcarson@sangoma.com</a:t>
            </a:r>
            <a:endParaRPr sz="1900">
              <a:solidFill>
                <a:schemeClr val="dk1"/>
              </a:solidFill>
              <a:latin typeface="Calibri"/>
              <a:ea typeface="Calibri"/>
              <a:cs typeface="Calibri"/>
              <a:sym typeface="Calibri"/>
            </a:endParaRPr>
          </a:p>
          <a:p>
            <a:pPr indent="0" lvl="0" marL="0" rtl="0" algn="ctr">
              <a:spcBef>
                <a:spcPts val="0"/>
              </a:spcBef>
              <a:spcAft>
                <a:spcPts val="0"/>
              </a:spcAft>
              <a:buNone/>
            </a:pPr>
            <a:r>
              <a:rPr lang="en-US" sz="1900">
                <a:solidFill>
                  <a:schemeClr val="dk1"/>
                </a:solidFill>
                <a:latin typeface="Calibri"/>
                <a:ea typeface="Calibri"/>
                <a:cs typeface="Calibri"/>
                <a:sym typeface="Calibri"/>
              </a:rPr>
              <a:t>920-215-0279</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67"/>
          <p:cNvSpPr txBox="1"/>
          <p:nvPr>
            <p:ph type="title"/>
          </p:nvPr>
        </p:nvSpPr>
        <p:spPr>
          <a:xfrm>
            <a:off x="333487" y="365126"/>
            <a:ext cx="11521500" cy="699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Contents</a:t>
            </a:r>
            <a:endParaRPr/>
          </a:p>
        </p:txBody>
      </p:sp>
      <p:sp>
        <p:nvSpPr>
          <p:cNvPr id="408" name="Google Shape;408;p67"/>
          <p:cNvSpPr txBox="1"/>
          <p:nvPr>
            <p:ph idx="1" type="body"/>
          </p:nvPr>
        </p:nvSpPr>
        <p:spPr>
          <a:xfrm>
            <a:off x="333487" y="1306272"/>
            <a:ext cx="11521500" cy="4858500"/>
          </a:xfrm>
          <a:prstGeom prst="rect">
            <a:avLst/>
          </a:prstGeom>
          <a:noFill/>
          <a:ln>
            <a:noFill/>
          </a:ln>
        </p:spPr>
        <p:txBody>
          <a:bodyPr anchorCtr="0" anchor="t" bIns="45700" lIns="91425" spcFirstLastPara="1" rIns="91425" wrap="square" tIns="45700">
            <a:noAutofit/>
          </a:bodyPr>
          <a:lstStyle/>
          <a:p>
            <a:pPr indent="-349250" lvl="0" marL="355600" rtl="0" algn="l">
              <a:lnSpc>
                <a:spcPct val="90000"/>
              </a:lnSpc>
              <a:spcBef>
                <a:spcPts val="0"/>
              </a:spcBef>
              <a:spcAft>
                <a:spcPts val="0"/>
              </a:spcAft>
              <a:buSzPts val="2900"/>
              <a:buChar char="•"/>
            </a:pPr>
            <a:r>
              <a:rPr lang="en-US"/>
              <a:t>Sangoma FreePBX and PBXact</a:t>
            </a:r>
            <a:endParaRPr/>
          </a:p>
          <a:p>
            <a:pPr indent="-349250" lvl="0" marL="355600" rtl="0" algn="l">
              <a:lnSpc>
                <a:spcPct val="90000"/>
              </a:lnSpc>
              <a:spcBef>
                <a:spcPts val="0"/>
              </a:spcBef>
              <a:spcAft>
                <a:spcPts val="0"/>
              </a:spcAft>
              <a:buSzPts val="2900"/>
              <a:buChar char="•"/>
            </a:pPr>
            <a:r>
              <a:rPr lang="en-US"/>
              <a:t>How to Save Money with PBXact - Cost Analysis</a:t>
            </a:r>
            <a:endParaRPr/>
          </a:p>
          <a:p>
            <a:pPr indent="-349250" lvl="0" marL="355600" rtl="0" algn="l">
              <a:lnSpc>
                <a:spcPct val="90000"/>
              </a:lnSpc>
              <a:spcBef>
                <a:spcPts val="0"/>
              </a:spcBef>
              <a:spcAft>
                <a:spcPts val="0"/>
              </a:spcAft>
              <a:buSzPts val="2900"/>
              <a:buChar char="•"/>
            </a:pPr>
            <a:r>
              <a:rPr lang="en-US"/>
              <a:t>Sangoma Portal - Marketing Resources </a:t>
            </a:r>
            <a:endParaRPr/>
          </a:p>
          <a:p>
            <a:pPr indent="-349250" lvl="0" marL="355600" rtl="0" algn="l">
              <a:lnSpc>
                <a:spcPct val="90000"/>
              </a:lnSpc>
              <a:spcBef>
                <a:spcPts val="0"/>
              </a:spcBef>
              <a:spcAft>
                <a:spcPts val="0"/>
              </a:spcAft>
              <a:buSzPts val="2900"/>
              <a:buChar char="•"/>
            </a:pPr>
            <a:r>
              <a:rPr lang="en-US"/>
              <a:t>Q&amp;A</a:t>
            </a:r>
            <a:endParaRPr/>
          </a:p>
        </p:txBody>
      </p:sp>
      <p:pic>
        <p:nvPicPr>
          <p:cNvPr descr="Related image" id="409" name="Google Shape;409;p67"/>
          <p:cNvPicPr preferRelativeResize="0"/>
          <p:nvPr/>
        </p:nvPicPr>
        <p:blipFill rotWithShape="1">
          <a:blip r:embed="rId3">
            <a:alphaModFix/>
          </a:blip>
          <a:srcRect b="0" l="0" r="0" t="0"/>
          <a:stretch/>
        </p:blipFill>
        <p:spPr>
          <a:xfrm>
            <a:off x="9760581" y="3735411"/>
            <a:ext cx="2094346" cy="2094346"/>
          </a:xfrm>
          <a:prstGeom prst="rect">
            <a:avLst/>
          </a:prstGeom>
          <a:noFill/>
          <a:ln>
            <a:noFill/>
          </a:ln>
        </p:spPr>
      </p:pic>
      <p:pic>
        <p:nvPicPr>
          <p:cNvPr descr="VoIPSupply.png" id="410" name="Google Shape;410;p67"/>
          <p:cNvPicPr preferRelativeResize="0"/>
          <p:nvPr/>
        </p:nvPicPr>
        <p:blipFill rotWithShape="1">
          <a:blip r:embed="rId4">
            <a:alphaModFix/>
          </a:blip>
          <a:srcRect b="0" l="0" r="0" t="0"/>
          <a:stretch/>
        </p:blipFill>
        <p:spPr>
          <a:xfrm>
            <a:off x="10117187" y="113852"/>
            <a:ext cx="1985090" cy="7929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68"/>
          <p:cNvSpPr txBox="1"/>
          <p:nvPr>
            <p:ph type="title"/>
          </p:nvPr>
        </p:nvSpPr>
        <p:spPr>
          <a:xfrm>
            <a:off x="333487" y="1241818"/>
            <a:ext cx="7311913" cy="134644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FreePBX</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p69"/>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Some of Our FreePBX / PBXact Customers &amp; Partners...</a:t>
            </a:r>
            <a:endParaRPr/>
          </a:p>
        </p:txBody>
      </p:sp>
      <p:grpSp>
        <p:nvGrpSpPr>
          <p:cNvPr id="421" name="Google Shape;421;p69"/>
          <p:cNvGrpSpPr/>
          <p:nvPr/>
        </p:nvGrpSpPr>
        <p:grpSpPr>
          <a:xfrm>
            <a:off x="439647" y="1262177"/>
            <a:ext cx="11268885" cy="5129934"/>
            <a:chOff x="133722" y="941329"/>
            <a:chExt cx="8391087" cy="3819874"/>
          </a:xfrm>
        </p:grpSpPr>
        <p:pic>
          <p:nvPicPr>
            <p:cNvPr id="422" name="Google Shape;422;p69"/>
            <p:cNvPicPr preferRelativeResize="0"/>
            <p:nvPr/>
          </p:nvPicPr>
          <p:blipFill rotWithShape="1">
            <a:blip r:embed="rId3">
              <a:alphaModFix/>
            </a:blip>
            <a:srcRect b="0" l="0" r="0" t="0"/>
            <a:stretch/>
          </p:blipFill>
          <p:spPr>
            <a:xfrm>
              <a:off x="393760" y="1020957"/>
              <a:ext cx="2105025" cy="542925"/>
            </a:xfrm>
            <a:prstGeom prst="rect">
              <a:avLst/>
            </a:prstGeom>
            <a:noFill/>
            <a:ln>
              <a:noFill/>
            </a:ln>
          </p:spPr>
        </p:pic>
        <p:pic>
          <p:nvPicPr>
            <p:cNvPr id="423" name="Google Shape;423;p69"/>
            <p:cNvPicPr preferRelativeResize="0"/>
            <p:nvPr/>
          </p:nvPicPr>
          <p:blipFill rotWithShape="1">
            <a:blip r:embed="rId4">
              <a:alphaModFix/>
            </a:blip>
            <a:srcRect b="0" l="0" r="0" t="0"/>
            <a:stretch/>
          </p:blipFill>
          <p:spPr>
            <a:xfrm>
              <a:off x="2923004" y="1035679"/>
              <a:ext cx="1301231" cy="727355"/>
            </a:xfrm>
            <a:prstGeom prst="rect">
              <a:avLst/>
            </a:prstGeom>
            <a:noFill/>
            <a:ln>
              <a:noFill/>
            </a:ln>
          </p:spPr>
        </p:pic>
        <p:pic>
          <p:nvPicPr>
            <p:cNvPr id="424" name="Google Shape;424;p69"/>
            <p:cNvPicPr preferRelativeResize="0"/>
            <p:nvPr/>
          </p:nvPicPr>
          <p:blipFill rotWithShape="1">
            <a:blip r:embed="rId5">
              <a:alphaModFix/>
            </a:blip>
            <a:srcRect b="0" l="0" r="0" t="0"/>
            <a:stretch/>
          </p:blipFill>
          <p:spPr>
            <a:xfrm>
              <a:off x="5588087" y="941329"/>
              <a:ext cx="2295525" cy="504825"/>
            </a:xfrm>
            <a:prstGeom prst="rect">
              <a:avLst/>
            </a:prstGeom>
            <a:noFill/>
            <a:ln>
              <a:noFill/>
            </a:ln>
          </p:spPr>
        </p:pic>
        <p:pic>
          <p:nvPicPr>
            <p:cNvPr id="425" name="Google Shape;425;p69"/>
            <p:cNvPicPr preferRelativeResize="0"/>
            <p:nvPr/>
          </p:nvPicPr>
          <p:blipFill rotWithShape="1">
            <a:blip r:embed="rId6">
              <a:alphaModFix/>
            </a:blip>
            <a:srcRect b="0" l="0" r="0" t="0"/>
            <a:stretch/>
          </p:blipFill>
          <p:spPr>
            <a:xfrm>
              <a:off x="369948" y="1807681"/>
              <a:ext cx="1076325" cy="1076325"/>
            </a:xfrm>
            <a:prstGeom prst="rect">
              <a:avLst/>
            </a:prstGeom>
            <a:noFill/>
            <a:ln>
              <a:noFill/>
            </a:ln>
          </p:spPr>
        </p:pic>
        <p:pic>
          <p:nvPicPr>
            <p:cNvPr id="426" name="Google Shape;426;p69"/>
            <p:cNvPicPr preferRelativeResize="0"/>
            <p:nvPr/>
          </p:nvPicPr>
          <p:blipFill rotWithShape="1">
            <a:blip r:embed="rId7">
              <a:alphaModFix/>
            </a:blip>
            <a:srcRect b="0" l="0" r="0" t="0"/>
            <a:stretch/>
          </p:blipFill>
          <p:spPr>
            <a:xfrm>
              <a:off x="1915741" y="1956627"/>
              <a:ext cx="1431665" cy="930582"/>
            </a:xfrm>
            <a:prstGeom prst="rect">
              <a:avLst/>
            </a:prstGeom>
            <a:noFill/>
            <a:ln>
              <a:noFill/>
            </a:ln>
          </p:spPr>
        </p:pic>
        <p:pic>
          <p:nvPicPr>
            <p:cNvPr id="427" name="Google Shape;427;p69"/>
            <p:cNvPicPr preferRelativeResize="0"/>
            <p:nvPr/>
          </p:nvPicPr>
          <p:blipFill rotWithShape="1">
            <a:blip r:embed="rId8">
              <a:alphaModFix/>
            </a:blip>
            <a:srcRect b="0" l="0" r="0" t="0"/>
            <a:stretch/>
          </p:blipFill>
          <p:spPr>
            <a:xfrm>
              <a:off x="4420237" y="1206430"/>
              <a:ext cx="943054" cy="1021642"/>
            </a:xfrm>
            <a:prstGeom prst="rect">
              <a:avLst/>
            </a:prstGeom>
            <a:noFill/>
            <a:ln>
              <a:noFill/>
            </a:ln>
          </p:spPr>
        </p:pic>
        <p:pic>
          <p:nvPicPr>
            <p:cNvPr id="428" name="Google Shape;428;p69"/>
            <p:cNvPicPr preferRelativeResize="0"/>
            <p:nvPr/>
          </p:nvPicPr>
          <p:blipFill rotWithShape="1">
            <a:blip r:embed="rId9">
              <a:alphaModFix/>
            </a:blip>
            <a:srcRect b="0" l="0" r="0" t="0"/>
            <a:stretch/>
          </p:blipFill>
          <p:spPr>
            <a:xfrm>
              <a:off x="6804213" y="1595356"/>
              <a:ext cx="1628606" cy="479928"/>
            </a:xfrm>
            <a:prstGeom prst="rect">
              <a:avLst/>
            </a:prstGeom>
            <a:noFill/>
            <a:ln>
              <a:noFill/>
            </a:ln>
          </p:spPr>
        </p:pic>
        <p:pic>
          <p:nvPicPr>
            <p:cNvPr id="429" name="Google Shape;429;p69"/>
            <p:cNvPicPr preferRelativeResize="0"/>
            <p:nvPr/>
          </p:nvPicPr>
          <p:blipFill rotWithShape="1">
            <a:blip r:embed="rId10">
              <a:alphaModFix/>
            </a:blip>
            <a:srcRect b="0" l="0" r="0" t="0"/>
            <a:stretch/>
          </p:blipFill>
          <p:spPr>
            <a:xfrm>
              <a:off x="188558" y="2887209"/>
              <a:ext cx="1771126" cy="1110884"/>
            </a:xfrm>
            <a:prstGeom prst="rect">
              <a:avLst/>
            </a:prstGeom>
            <a:noFill/>
            <a:ln>
              <a:noFill/>
            </a:ln>
          </p:spPr>
        </p:pic>
        <p:pic>
          <p:nvPicPr>
            <p:cNvPr id="430" name="Google Shape;430;p69"/>
            <p:cNvPicPr preferRelativeResize="0"/>
            <p:nvPr/>
          </p:nvPicPr>
          <p:blipFill rotWithShape="1">
            <a:blip r:embed="rId11">
              <a:alphaModFix/>
            </a:blip>
            <a:srcRect b="0" l="0" r="0" t="0"/>
            <a:stretch/>
          </p:blipFill>
          <p:spPr>
            <a:xfrm>
              <a:off x="133722" y="4213642"/>
              <a:ext cx="2305586" cy="412025"/>
            </a:xfrm>
            <a:prstGeom prst="rect">
              <a:avLst/>
            </a:prstGeom>
            <a:noFill/>
            <a:ln>
              <a:noFill/>
            </a:ln>
          </p:spPr>
        </p:pic>
        <p:pic>
          <p:nvPicPr>
            <p:cNvPr descr="https://www.searchallpittsburghrealestate.com/files/2013/05/innerpage-logo-retina.png" id="431" name="Google Shape;431;p69"/>
            <p:cNvPicPr preferRelativeResize="0"/>
            <p:nvPr/>
          </p:nvPicPr>
          <p:blipFill rotWithShape="1">
            <a:blip r:embed="rId12">
              <a:alphaModFix/>
            </a:blip>
            <a:srcRect b="0" l="0" r="0" t="0"/>
            <a:stretch/>
          </p:blipFill>
          <p:spPr>
            <a:xfrm>
              <a:off x="5588087" y="4030777"/>
              <a:ext cx="1907699" cy="635900"/>
            </a:xfrm>
            <a:prstGeom prst="rect">
              <a:avLst/>
            </a:prstGeom>
            <a:noFill/>
            <a:ln>
              <a:noFill/>
            </a:ln>
          </p:spPr>
        </p:pic>
        <p:pic>
          <p:nvPicPr>
            <p:cNvPr descr="https://pictures.dealer.com/s/sctoyotatroy/0923/a54b7ff323d28d0d9550b6fb0eb2b0cax.jpg" id="432" name="Google Shape;432;p69"/>
            <p:cNvPicPr preferRelativeResize="0"/>
            <p:nvPr/>
          </p:nvPicPr>
          <p:blipFill rotWithShape="1">
            <a:blip r:embed="rId13">
              <a:alphaModFix/>
            </a:blip>
            <a:srcRect b="0" l="0" r="0" t="0"/>
            <a:stretch/>
          </p:blipFill>
          <p:spPr>
            <a:xfrm>
              <a:off x="7327794" y="2576293"/>
              <a:ext cx="1197015" cy="1174525"/>
            </a:xfrm>
            <a:prstGeom prst="rect">
              <a:avLst/>
            </a:prstGeom>
            <a:noFill/>
            <a:ln>
              <a:noFill/>
            </a:ln>
          </p:spPr>
        </p:pic>
        <p:pic>
          <p:nvPicPr>
            <p:cNvPr descr="http://sandychamber.com/wp-content/uploads/2015/10/Coldwell-Banker.png" id="433" name="Google Shape;433;p69"/>
            <p:cNvPicPr preferRelativeResize="0"/>
            <p:nvPr/>
          </p:nvPicPr>
          <p:blipFill rotWithShape="1">
            <a:blip r:embed="rId14">
              <a:alphaModFix/>
            </a:blip>
            <a:srcRect b="0" l="0" r="0" t="0"/>
            <a:stretch/>
          </p:blipFill>
          <p:spPr>
            <a:xfrm>
              <a:off x="3274102" y="3826551"/>
              <a:ext cx="1775254" cy="934652"/>
            </a:xfrm>
            <a:prstGeom prst="rect">
              <a:avLst/>
            </a:prstGeom>
            <a:noFill/>
            <a:ln>
              <a:noFill/>
            </a:ln>
          </p:spPr>
        </p:pic>
        <p:pic>
          <p:nvPicPr>
            <p:cNvPr descr="https://upload.wikimedia.org/wikipedia/en/thumb/9/9e/Seventh-Day_Adventist_Church_logo.svg/1200px-Seventh-Day_Adventist_Church_logo.svg.png" id="434" name="Google Shape;434;p69"/>
            <p:cNvPicPr preferRelativeResize="0"/>
            <p:nvPr/>
          </p:nvPicPr>
          <p:blipFill rotWithShape="1">
            <a:blip r:embed="rId15">
              <a:alphaModFix/>
            </a:blip>
            <a:srcRect b="0" l="0" r="0" t="0"/>
            <a:stretch/>
          </p:blipFill>
          <p:spPr>
            <a:xfrm>
              <a:off x="5158684" y="3031199"/>
              <a:ext cx="923925" cy="885825"/>
            </a:xfrm>
            <a:prstGeom prst="rect">
              <a:avLst/>
            </a:prstGeom>
            <a:noFill/>
            <a:ln>
              <a:noFill/>
            </a:ln>
          </p:spPr>
        </p:pic>
        <p:pic>
          <p:nvPicPr>
            <p:cNvPr descr="http://www.londonmet.ac.uk/media/london-metropolitan-university/london-met-photos/logos/london-metropolitan-university-corporate-logo/Main-University-logo-on-white-background.jpg" id="435" name="Google Shape;435;p69"/>
            <p:cNvPicPr preferRelativeResize="0"/>
            <p:nvPr/>
          </p:nvPicPr>
          <p:blipFill rotWithShape="1">
            <a:blip r:embed="rId16">
              <a:alphaModFix/>
            </a:blip>
            <a:srcRect b="0" l="0" r="0" t="0"/>
            <a:stretch/>
          </p:blipFill>
          <p:spPr>
            <a:xfrm>
              <a:off x="5588087" y="2213667"/>
              <a:ext cx="1628775" cy="948055"/>
            </a:xfrm>
            <a:prstGeom prst="rect">
              <a:avLst/>
            </a:prstGeom>
            <a:noFill/>
            <a:ln>
              <a:noFill/>
            </a:ln>
          </p:spPr>
        </p:pic>
        <p:pic>
          <p:nvPicPr>
            <p:cNvPr descr="http://3z75b1utv4szyh55x5jh7axa.wpengine.netdna-cdn.com/wp-content/uploads/2016/02/Marriott-Red.jpg" id="436" name="Google Shape;436;p69"/>
            <p:cNvPicPr preferRelativeResize="0"/>
            <p:nvPr/>
          </p:nvPicPr>
          <p:blipFill rotWithShape="1">
            <a:blip r:embed="rId17">
              <a:alphaModFix/>
            </a:blip>
            <a:srcRect b="0" l="0" r="0" t="0"/>
            <a:stretch/>
          </p:blipFill>
          <p:spPr>
            <a:xfrm>
              <a:off x="3618417" y="2392991"/>
              <a:ext cx="1352550" cy="676275"/>
            </a:xfrm>
            <a:prstGeom prst="rect">
              <a:avLst/>
            </a:prstGeom>
            <a:noFill/>
            <a:ln>
              <a:noFill/>
            </a:ln>
          </p:spPr>
        </p:pic>
      </p:grpSp>
      <p:pic>
        <p:nvPicPr>
          <p:cNvPr descr="https://chicagoinnovation.com/wp-content/uploads/2017/05/GoGo-logo.jpg" id="437" name="Google Shape;437;p69"/>
          <p:cNvPicPr preferRelativeResize="0"/>
          <p:nvPr/>
        </p:nvPicPr>
        <p:blipFill rotWithShape="1">
          <a:blip r:embed="rId18">
            <a:alphaModFix/>
          </a:blip>
          <a:srcRect b="0" l="0" r="0" t="0"/>
          <a:stretch/>
        </p:blipFill>
        <p:spPr>
          <a:xfrm>
            <a:off x="3177661" y="3826787"/>
            <a:ext cx="2326598" cy="160965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70"/>
          <p:cNvSpPr txBox="1"/>
          <p:nvPr>
            <p:ph type="title"/>
          </p:nvPr>
        </p:nvSpPr>
        <p:spPr>
          <a:xfrm>
            <a:off x="333487" y="365126"/>
            <a:ext cx="11521440" cy="69988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70C0"/>
              </a:buClr>
              <a:buSzPts val="4000"/>
              <a:buFont typeface="Calibri"/>
              <a:buNone/>
            </a:pPr>
            <a:r>
              <a:rPr lang="en-US"/>
              <a:t>World's Most Prevalent Phone System</a:t>
            </a:r>
            <a:endParaRPr/>
          </a:p>
        </p:txBody>
      </p:sp>
      <p:sp>
        <p:nvSpPr>
          <p:cNvPr id="443" name="Google Shape;443;p70"/>
          <p:cNvSpPr txBox="1"/>
          <p:nvPr>
            <p:ph idx="3" type="body"/>
          </p:nvPr>
        </p:nvSpPr>
        <p:spPr>
          <a:xfrm>
            <a:off x="333487" y="1221866"/>
            <a:ext cx="11431165" cy="4851274"/>
          </a:xfrm>
          <a:prstGeom prst="rect">
            <a:avLst/>
          </a:prstGeom>
          <a:noFill/>
          <a:ln>
            <a:noFill/>
          </a:ln>
        </p:spPr>
        <p:txBody>
          <a:bodyPr anchorCtr="0" anchor="t" bIns="45700" lIns="91425" spcFirstLastPara="1" rIns="91425" wrap="square" tIns="45700">
            <a:noAutofit/>
          </a:bodyPr>
          <a:lstStyle/>
          <a:p>
            <a:pPr indent="-350838" lvl="0" marL="350838" rtl="0" algn="l">
              <a:lnSpc>
                <a:spcPct val="90000"/>
              </a:lnSpc>
              <a:spcBef>
                <a:spcPts val="0"/>
              </a:spcBef>
              <a:spcAft>
                <a:spcPts val="0"/>
              </a:spcAft>
              <a:buClr>
                <a:srgbClr val="FF0066"/>
              </a:buClr>
              <a:buSzPts val="2240"/>
              <a:buFont typeface="Calibri"/>
              <a:buChar char="•"/>
            </a:pPr>
            <a:r>
              <a:rPr lang="en-US">
                <a:latin typeface="Calibri"/>
                <a:ea typeface="Calibri"/>
                <a:cs typeface="Calibri"/>
                <a:sym typeface="Calibri"/>
              </a:rPr>
              <a:t>Millions of production installations</a:t>
            </a:r>
            <a:endParaRPr/>
          </a:p>
          <a:p>
            <a:pPr indent="-350838" lvl="0" marL="350838" rtl="0" algn="l">
              <a:lnSpc>
                <a:spcPct val="90000"/>
              </a:lnSpc>
              <a:spcBef>
                <a:spcPts val="1000"/>
              </a:spcBef>
              <a:spcAft>
                <a:spcPts val="0"/>
              </a:spcAft>
              <a:buClr>
                <a:srgbClr val="FF0066"/>
              </a:buClr>
              <a:buSzPts val="2240"/>
              <a:buFont typeface="Calibri"/>
              <a:buChar char="•"/>
            </a:pPr>
            <a:r>
              <a:rPr lang="en-US">
                <a:latin typeface="Calibri"/>
                <a:ea typeface="Calibri"/>
                <a:cs typeface="Calibri"/>
                <a:sym typeface="Calibri"/>
              </a:rPr>
              <a:t>Tens of Thousands of installs per month</a:t>
            </a:r>
            <a:endParaRPr/>
          </a:p>
          <a:p>
            <a:pPr indent="-350838" lvl="0" marL="350838" rtl="0" algn="l">
              <a:lnSpc>
                <a:spcPct val="90000"/>
              </a:lnSpc>
              <a:spcBef>
                <a:spcPts val="1000"/>
              </a:spcBef>
              <a:spcAft>
                <a:spcPts val="0"/>
              </a:spcAft>
              <a:buClr>
                <a:srgbClr val="FF0066"/>
              </a:buClr>
              <a:buSzPts val="2240"/>
              <a:buFont typeface="Calibri"/>
              <a:buChar char="•"/>
            </a:pPr>
            <a:r>
              <a:rPr lang="en-US">
                <a:latin typeface="Calibri"/>
                <a:ea typeface="Calibri"/>
                <a:cs typeface="Calibri"/>
                <a:sym typeface="Calibri"/>
              </a:rPr>
              <a:t>In use in over 225 countries </a:t>
            </a:r>
            <a:endParaRPr/>
          </a:p>
        </p:txBody>
      </p:sp>
      <p:pic>
        <p:nvPicPr>
          <p:cNvPr id="444" name="Google Shape;444;p70"/>
          <p:cNvPicPr preferRelativeResize="0"/>
          <p:nvPr/>
        </p:nvPicPr>
        <p:blipFill rotWithShape="1">
          <a:blip r:embed="rId3">
            <a:alphaModFix/>
          </a:blip>
          <a:srcRect b="0" l="0" r="0" t="0"/>
          <a:stretch/>
        </p:blipFill>
        <p:spPr>
          <a:xfrm>
            <a:off x="4531856" y="3027617"/>
            <a:ext cx="3792012" cy="2881529"/>
          </a:xfrm>
          <a:prstGeom prst="rect">
            <a:avLst/>
          </a:prstGeom>
          <a:noFill/>
          <a:ln>
            <a:noFill/>
          </a:ln>
        </p:spPr>
      </p:pic>
      <p:pic>
        <p:nvPicPr>
          <p:cNvPr id="445" name="Google Shape;445;p70"/>
          <p:cNvPicPr preferRelativeResize="0"/>
          <p:nvPr/>
        </p:nvPicPr>
        <p:blipFill rotWithShape="1">
          <a:blip r:embed="rId4">
            <a:alphaModFix/>
          </a:blip>
          <a:srcRect b="0" l="0" r="0" t="0"/>
          <a:stretch/>
        </p:blipFill>
        <p:spPr>
          <a:xfrm>
            <a:off x="8508476" y="1221866"/>
            <a:ext cx="2918895" cy="35586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